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60" r:id="rId3"/>
    <p:sldId id="257" r:id="rId4"/>
    <p:sldId id="266" r:id="rId5"/>
    <p:sldId id="258" r:id="rId6"/>
    <p:sldId id="267" r:id="rId7"/>
    <p:sldId id="262" r:id="rId8"/>
    <p:sldId id="265"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8" autoAdjust="0"/>
    <p:restoredTop sz="94660"/>
  </p:normalViewPr>
  <p:slideViewPr>
    <p:cSldViewPr snapToGrid="0">
      <p:cViewPr varScale="1">
        <p:scale>
          <a:sx n="81" d="100"/>
          <a:sy n="81" d="100"/>
        </p:scale>
        <p:origin x="13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9/13/2020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9/13/2020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9/13/2020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9/13/2020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9/13/2020</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9/13/2020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9/13/2020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9/13/2020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9/13/2020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A16AA21-1863-4931-97CB-99D0A168701B}" type="datetimeFigureOut">
              <a:rPr lang="en-US" dirty="0"/>
              <a:t>9/13/2020</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772C379-9A7C-4C87-A116-CBE9F58B04C5}" type="datetimeFigureOut">
              <a:rPr lang="en-US" dirty="0"/>
              <a:t>9/13/2020</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9/13/2020</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dirty="0" smtClean="0"/>
              <a:t>Torca o Momentum de una fuerza</a:t>
            </a:r>
            <a:br>
              <a:rPr lang="es-ES" dirty="0" smtClean="0"/>
            </a:br>
            <a:endParaRPr lang="es-CL" dirty="0"/>
          </a:p>
        </p:txBody>
      </p:sp>
      <p:sp>
        <p:nvSpPr>
          <p:cNvPr id="3" name="Subtítulo 2"/>
          <p:cNvSpPr>
            <a:spLocks noGrp="1"/>
          </p:cNvSpPr>
          <p:nvPr>
            <p:ph type="subTitle" idx="1"/>
          </p:nvPr>
        </p:nvSpPr>
        <p:spPr>
          <a:xfrm>
            <a:off x="9209296" y="5395310"/>
            <a:ext cx="1930929" cy="310031"/>
          </a:xfrm>
        </p:spPr>
        <p:txBody>
          <a:bodyPr>
            <a:normAutofit fontScale="92500" lnSpcReduction="20000"/>
          </a:bodyPr>
          <a:lstStyle/>
          <a:p>
            <a:r>
              <a:rPr lang="es-ES" dirty="0" smtClean="0"/>
              <a:t>Montoya.- </a:t>
            </a:r>
            <a:endParaRPr lang="es-CL" dirty="0"/>
          </a:p>
        </p:txBody>
      </p:sp>
    </p:spTree>
    <p:extLst>
      <p:ext uri="{BB962C8B-B14F-4D97-AF65-F5344CB8AC3E}">
        <p14:creationId xmlns:p14="http://schemas.microsoft.com/office/powerpoint/2010/main" val="2825270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22250" y="191007"/>
            <a:ext cx="10058400" cy="6328325"/>
          </a:xfrm>
        </p:spPr>
        <p:txBody>
          <a:bodyPr>
            <a:normAutofit/>
          </a:bodyPr>
          <a:lstStyle/>
          <a:p>
            <a:r>
              <a:rPr lang="es-CL" sz="2400" dirty="0"/>
              <a:t>3.- Un tubo uniforme de 100N se utiliza como palanca, como se indica en la figura. ¿Dónde se debe colocar el fulcro (punto de apoyo), si un peso de 500N colocado en un extremo se debe balancear con uno de 200N colocado en el otro extremo? ¿Qué carga debe soportar el apoyo?</a:t>
            </a:r>
          </a:p>
        </p:txBody>
      </p:sp>
      <p:pic>
        <p:nvPicPr>
          <p:cNvPr id="7" name="Imagen 6"/>
          <p:cNvPicPr/>
          <p:nvPr/>
        </p:nvPicPr>
        <p:blipFill>
          <a:blip r:embed="rId2"/>
          <a:srcRect/>
          <a:stretch>
            <a:fillRect/>
          </a:stretch>
        </p:blipFill>
        <p:spPr bwMode="auto">
          <a:xfrm>
            <a:off x="3556000" y="1778000"/>
            <a:ext cx="6724650" cy="4605867"/>
          </a:xfrm>
          <a:prstGeom prst="rect">
            <a:avLst/>
          </a:prstGeom>
          <a:noFill/>
          <a:ln w="9525">
            <a:noFill/>
            <a:miter lim="800000"/>
            <a:headEnd/>
            <a:tailEnd/>
          </a:ln>
        </p:spPr>
      </p:pic>
      <p:sp>
        <p:nvSpPr>
          <p:cNvPr id="6" name="Rectángulo 5"/>
          <p:cNvSpPr/>
          <p:nvPr/>
        </p:nvSpPr>
        <p:spPr>
          <a:xfrm>
            <a:off x="2042400" y="5526492"/>
            <a:ext cx="825867" cy="410882"/>
          </a:xfrm>
          <a:prstGeom prst="rect">
            <a:avLst/>
          </a:prstGeom>
        </p:spPr>
        <p:txBody>
          <a:bodyPr wrap="none">
            <a:spAutoFit/>
          </a:bodyPr>
          <a:lstStyle/>
          <a:p>
            <a:pPr>
              <a:lnSpc>
                <a:spcPct val="115000"/>
              </a:lnSpc>
              <a:spcAft>
                <a:spcPts val="1000"/>
              </a:spcAft>
            </a:pPr>
            <a:r>
              <a:rPr lang="es-CL" dirty="0">
                <a:latin typeface="Calibri" panose="020F0502020204030204" pitchFamily="34" charset="0"/>
                <a:ea typeface="Calibri" panose="020F0502020204030204" pitchFamily="34" charset="0"/>
                <a:cs typeface="Times New Roman" panose="02020603050405020304" pitchFamily="18" charset="0"/>
              </a:rPr>
              <a:t>(800N)</a:t>
            </a:r>
            <a:endParaRPr lang="es-CL"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36737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4667" y="287845"/>
            <a:ext cx="10058400" cy="4050792"/>
          </a:xfrm>
        </p:spPr>
        <p:txBody>
          <a:bodyPr/>
          <a:lstStyle/>
          <a:p>
            <a:r>
              <a:rPr lang="es-CL" sz="2400" dirty="0"/>
              <a:t>4.- ¿En qué punto de la pértiga  de 100N se debe colgar un objeto de 800N, de tal forma que una niña, colocada en uno de os extremos, sostenga un tercio de lo que soporta una mujer colocada en el otro extremo?</a:t>
            </a:r>
          </a:p>
          <a:p>
            <a:endParaRPr lang="es-CL" dirty="0"/>
          </a:p>
        </p:txBody>
      </p:sp>
      <p:pic>
        <p:nvPicPr>
          <p:cNvPr id="4" name="Imagen 3"/>
          <p:cNvPicPr/>
          <p:nvPr/>
        </p:nvPicPr>
        <p:blipFill>
          <a:blip r:embed="rId2"/>
          <a:srcRect/>
          <a:stretch>
            <a:fillRect/>
          </a:stretch>
        </p:blipFill>
        <p:spPr bwMode="auto">
          <a:xfrm>
            <a:off x="5217053" y="1604962"/>
            <a:ext cx="6974947" cy="4761971"/>
          </a:xfrm>
          <a:prstGeom prst="rect">
            <a:avLst/>
          </a:prstGeom>
          <a:noFill/>
          <a:ln w="9525">
            <a:noFill/>
            <a:miter lim="800000"/>
            <a:headEnd/>
            <a:tailEnd/>
          </a:ln>
        </p:spPr>
      </p:pic>
      <p:sp>
        <p:nvSpPr>
          <p:cNvPr id="5" name="Rectángulo 4"/>
          <p:cNvSpPr/>
          <p:nvPr/>
        </p:nvSpPr>
        <p:spPr>
          <a:xfrm>
            <a:off x="389467" y="5190714"/>
            <a:ext cx="6096000" cy="1176219"/>
          </a:xfrm>
          <a:prstGeom prst="rect">
            <a:avLst/>
          </a:prstGeom>
        </p:spPr>
        <p:txBody>
          <a:bodyPr>
            <a:spAutoFit/>
          </a:bodyPr>
          <a:lstStyle/>
          <a:p>
            <a:pPr>
              <a:lnSpc>
                <a:spcPct val="115000"/>
              </a:lnSpc>
              <a:spcAft>
                <a:spcPts val="1000"/>
              </a:spcAft>
            </a:pPr>
            <a:r>
              <a:rPr lang="es-CL" dirty="0">
                <a:latin typeface="Calibri" panose="020F0502020204030204" pitchFamily="34" charset="0"/>
                <a:ea typeface="Calibri" panose="020F0502020204030204" pitchFamily="34" charset="0"/>
                <a:cs typeface="Times New Roman" panose="02020603050405020304" pitchFamily="18" charset="0"/>
              </a:rPr>
              <a:t>(La carga se debe colgar  </a:t>
            </a:r>
          </a:p>
          <a:p>
            <a:pPr>
              <a:lnSpc>
                <a:spcPct val="115000"/>
              </a:lnSpc>
              <a:spcAft>
                <a:spcPts val="1000"/>
              </a:spcAft>
            </a:pPr>
            <a:r>
              <a:rPr lang="es-CL" dirty="0">
                <a:latin typeface="Calibri" panose="020F0502020204030204" pitchFamily="34" charset="0"/>
                <a:ea typeface="Calibri" panose="020F0502020204030204" pitchFamily="34" charset="0"/>
                <a:cs typeface="Times New Roman" panose="02020603050405020304" pitchFamily="18" charset="0"/>
              </a:rPr>
              <a:t>0.22 medido desde el extremo donde se encuentra parada la mujer)</a:t>
            </a:r>
            <a:endParaRPr lang="es-CL"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27922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90915" y="115347"/>
            <a:ext cx="10058400" cy="4050792"/>
          </a:xfrm>
        </p:spPr>
        <p:txBody>
          <a:bodyPr/>
          <a:lstStyle/>
          <a:p>
            <a:r>
              <a:rPr lang="es-CL" sz="2400" dirty="0"/>
              <a:t>5.- En un tablón uniforme  de 200N y longitud se cuelgan dos objetos: 300N a L/3 de un extremo, y 400N a 3L/4 a partir del mismo extremo. ¿Qué otr</a:t>
            </a:r>
            <a:r>
              <a:rPr lang="es-CL" dirty="0"/>
              <a:t>a fuerza debe aplicarse para que el tablón se mantenga en equilibrio?</a:t>
            </a:r>
          </a:p>
          <a:p>
            <a:endParaRPr lang="es-CL" dirty="0"/>
          </a:p>
        </p:txBody>
      </p:sp>
      <p:pic>
        <p:nvPicPr>
          <p:cNvPr id="5" name="Imagen 4"/>
          <p:cNvPicPr/>
          <p:nvPr/>
        </p:nvPicPr>
        <p:blipFill>
          <a:blip r:embed="rId2"/>
          <a:srcRect/>
          <a:stretch>
            <a:fillRect/>
          </a:stretch>
        </p:blipFill>
        <p:spPr bwMode="auto">
          <a:xfrm>
            <a:off x="5178953" y="1371601"/>
            <a:ext cx="6826780" cy="4504266"/>
          </a:xfrm>
          <a:prstGeom prst="rect">
            <a:avLst/>
          </a:prstGeom>
          <a:noFill/>
          <a:ln w="9525">
            <a:noFill/>
            <a:miter lim="800000"/>
            <a:headEnd/>
            <a:tailEnd/>
          </a:ln>
        </p:spPr>
      </p:pic>
      <p:sp>
        <p:nvSpPr>
          <p:cNvPr id="6" name="Rectángulo 5"/>
          <p:cNvSpPr/>
          <p:nvPr/>
        </p:nvSpPr>
        <p:spPr>
          <a:xfrm>
            <a:off x="290915" y="4885267"/>
            <a:ext cx="6096000" cy="838948"/>
          </a:xfrm>
          <a:prstGeom prst="rect">
            <a:avLst/>
          </a:prstGeom>
        </p:spPr>
        <p:txBody>
          <a:bodyPr>
            <a:spAutoFit/>
          </a:bodyPr>
          <a:lstStyle/>
          <a:p>
            <a:pPr>
              <a:lnSpc>
                <a:spcPct val="115000"/>
              </a:lnSpc>
              <a:spcAft>
                <a:spcPts val="1000"/>
              </a:spcAft>
            </a:pPr>
            <a:r>
              <a:rPr lang="es-CL" dirty="0">
                <a:latin typeface="Calibri" panose="020F0502020204030204" pitchFamily="34" charset="0"/>
                <a:ea typeface="Calibri" panose="020F0502020204030204" pitchFamily="34" charset="0"/>
                <a:cs typeface="Times New Roman" panose="02020603050405020304" pitchFamily="18" charset="0"/>
              </a:rPr>
              <a:t>(0.56 . La fuerza requerida es de  900N  hacia </a:t>
            </a:r>
            <a:endParaRPr lang="es-CL"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CL" dirty="0" smtClean="0">
                <a:latin typeface="Calibri" panose="020F0502020204030204" pitchFamily="34" charset="0"/>
                <a:ea typeface="Calibri" panose="020F0502020204030204" pitchFamily="34" charset="0"/>
                <a:cs typeface="Times New Roman" panose="02020603050405020304" pitchFamily="18" charset="0"/>
              </a:rPr>
              <a:t>arriba  </a:t>
            </a:r>
            <a:r>
              <a:rPr lang="es-CL" dirty="0">
                <a:latin typeface="Calibri" panose="020F0502020204030204" pitchFamily="34" charset="0"/>
                <a:ea typeface="Calibri" panose="020F0502020204030204" pitchFamily="34" charset="0"/>
                <a:cs typeface="Times New Roman" panose="02020603050405020304" pitchFamily="18" charset="0"/>
              </a:rPr>
              <a:t>a 0.56L del extremo izquierdo)</a:t>
            </a:r>
            <a:endParaRPr lang="es-CL"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321145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89315" y="112966"/>
            <a:ext cx="10058400" cy="4050792"/>
          </a:xfrm>
        </p:spPr>
        <p:txBody>
          <a:bodyPr/>
          <a:lstStyle/>
          <a:p>
            <a:r>
              <a:rPr lang="es-CL" sz="2400" dirty="0"/>
              <a:t>6.- La escuadra (regla de ángulo recto) mostrada en la figura, cuelga en reposo de una clavija. Está fabricada con una hoja de metal uniforme. Uno de los brazos tiene una longitud de L cm y el otro tiene 2L cm de longitud. Calcule el ángulo theta que forma cuando esta colgada.</a:t>
            </a:r>
          </a:p>
          <a:p>
            <a:endParaRPr lang="es-CL" dirty="0"/>
          </a:p>
        </p:txBody>
      </p:sp>
      <p:pic>
        <p:nvPicPr>
          <p:cNvPr id="5" name="Imagen 4"/>
          <p:cNvPicPr/>
          <p:nvPr/>
        </p:nvPicPr>
        <p:blipFill>
          <a:blip r:embed="rId2"/>
          <a:srcRect/>
          <a:stretch>
            <a:fillRect/>
          </a:stretch>
        </p:blipFill>
        <p:spPr bwMode="auto">
          <a:xfrm>
            <a:off x="4540779" y="1572958"/>
            <a:ext cx="7041621" cy="5181600"/>
          </a:xfrm>
          <a:prstGeom prst="rect">
            <a:avLst/>
          </a:prstGeom>
          <a:noFill/>
          <a:ln w="9525">
            <a:noFill/>
            <a:miter lim="800000"/>
            <a:headEnd/>
            <a:tailEnd/>
          </a:ln>
        </p:spPr>
      </p:pic>
      <p:sp>
        <p:nvSpPr>
          <p:cNvPr id="6" name="Rectángulo 5"/>
          <p:cNvSpPr/>
          <p:nvPr/>
        </p:nvSpPr>
        <p:spPr>
          <a:xfrm>
            <a:off x="1398424" y="5441826"/>
            <a:ext cx="657552" cy="410882"/>
          </a:xfrm>
          <a:prstGeom prst="rect">
            <a:avLst/>
          </a:prstGeom>
        </p:spPr>
        <p:txBody>
          <a:bodyPr wrap="none">
            <a:spAutoFit/>
          </a:bodyPr>
          <a:lstStyle/>
          <a:p>
            <a:pPr>
              <a:lnSpc>
                <a:spcPct val="115000"/>
              </a:lnSpc>
              <a:spcAft>
                <a:spcPts val="1000"/>
              </a:spcAft>
            </a:pPr>
            <a:r>
              <a:rPr lang="es-CL" dirty="0">
                <a:latin typeface="Calibri" panose="020F0502020204030204" pitchFamily="34" charset="0"/>
                <a:ea typeface="Calibri" panose="020F0502020204030204" pitchFamily="34" charset="0"/>
                <a:cs typeface="Times New Roman" panose="02020603050405020304" pitchFamily="18" charset="0"/>
              </a:rPr>
              <a:t>(14º)</a:t>
            </a:r>
            <a:endParaRPr lang="es-CL"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15174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03200" y="309541"/>
            <a:ext cx="10058400" cy="4050792"/>
          </a:xfrm>
        </p:spPr>
        <p:txBody>
          <a:bodyPr/>
          <a:lstStyle/>
          <a:p>
            <a:r>
              <a:rPr lang="es-CL" dirty="0"/>
              <a:t>7.- </a:t>
            </a:r>
            <a:r>
              <a:rPr lang="es-CL" sz="2400" dirty="0"/>
              <a:t>Examine el diagrama mostrado en la figura. La viga uniforme de 600N esta sujeta a un gozne en el punto P. Calcular la tensión en la cuerda y las componentes de la fuerza que ejerce el gozne sobre la viga.</a:t>
            </a:r>
          </a:p>
          <a:p>
            <a:endParaRPr lang="es-CL" dirty="0"/>
          </a:p>
        </p:txBody>
      </p:sp>
      <p:pic>
        <p:nvPicPr>
          <p:cNvPr id="4" name="Imagen 3"/>
          <p:cNvPicPr/>
          <p:nvPr/>
        </p:nvPicPr>
        <p:blipFill>
          <a:blip r:embed="rId2"/>
          <a:srcRect/>
          <a:stretch>
            <a:fillRect/>
          </a:stretch>
        </p:blipFill>
        <p:spPr bwMode="auto">
          <a:xfrm>
            <a:off x="4622800" y="1778001"/>
            <a:ext cx="6858000" cy="4656666"/>
          </a:xfrm>
          <a:prstGeom prst="rect">
            <a:avLst/>
          </a:prstGeom>
          <a:noFill/>
          <a:ln w="9525">
            <a:noFill/>
            <a:miter lim="800000"/>
            <a:headEnd/>
            <a:tailEnd/>
          </a:ln>
        </p:spPr>
      </p:pic>
      <p:sp>
        <p:nvSpPr>
          <p:cNvPr id="6" name="Rectángulo 5"/>
          <p:cNvSpPr/>
          <p:nvPr/>
        </p:nvSpPr>
        <p:spPr>
          <a:xfrm>
            <a:off x="1113840" y="5558117"/>
            <a:ext cx="2276585" cy="410882"/>
          </a:xfrm>
          <a:prstGeom prst="rect">
            <a:avLst/>
          </a:prstGeom>
        </p:spPr>
        <p:txBody>
          <a:bodyPr wrap="none">
            <a:spAutoFit/>
          </a:bodyPr>
          <a:lstStyle/>
          <a:p>
            <a:pPr>
              <a:lnSpc>
                <a:spcPct val="115000"/>
              </a:lnSpc>
              <a:spcAft>
                <a:spcPts val="1000"/>
              </a:spcAft>
            </a:pPr>
            <a:r>
              <a:rPr lang="es-CL" dirty="0">
                <a:latin typeface="Calibri" panose="020F0502020204030204" pitchFamily="34" charset="0"/>
                <a:ea typeface="Calibri" panose="020F0502020204030204" pitchFamily="34" charset="0"/>
                <a:cs typeface="Times New Roman" panose="02020603050405020304" pitchFamily="18" charset="0"/>
              </a:rPr>
              <a:t>(H=1750N  ,  V=65.6N)</a:t>
            </a:r>
            <a:endParaRPr lang="es-CL"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597745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06248" y="378333"/>
            <a:ext cx="10058400" cy="4050792"/>
          </a:xfrm>
        </p:spPr>
        <p:txBody>
          <a:bodyPr/>
          <a:lstStyle/>
          <a:p>
            <a:r>
              <a:rPr lang="es-CL" sz="2400" dirty="0"/>
              <a:t>8.- Un asta de densidad uniforme y 400N esta suspendida como se muestra en la figura. Calcular la tensión en la cuerda y la fuerza que ejerce el pivote en P sobre el asta.</a:t>
            </a:r>
          </a:p>
          <a:p>
            <a:endParaRPr lang="es-CL" dirty="0"/>
          </a:p>
        </p:txBody>
      </p:sp>
      <p:pic>
        <p:nvPicPr>
          <p:cNvPr id="4" name="Imagen 3"/>
          <p:cNvPicPr/>
          <p:nvPr/>
        </p:nvPicPr>
        <p:blipFill>
          <a:blip r:embed="rId2"/>
          <a:srcRect/>
          <a:stretch>
            <a:fillRect/>
          </a:stretch>
        </p:blipFill>
        <p:spPr bwMode="auto">
          <a:xfrm>
            <a:off x="4188354" y="1523999"/>
            <a:ext cx="7868180" cy="4842933"/>
          </a:xfrm>
          <a:prstGeom prst="rect">
            <a:avLst/>
          </a:prstGeom>
          <a:noFill/>
          <a:ln w="9525">
            <a:noFill/>
            <a:miter lim="800000"/>
            <a:headEnd/>
            <a:tailEnd/>
          </a:ln>
        </p:spPr>
      </p:pic>
      <p:sp>
        <p:nvSpPr>
          <p:cNvPr id="5" name="Rectángulo 4"/>
          <p:cNvSpPr/>
          <p:nvPr/>
        </p:nvSpPr>
        <p:spPr>
          <a:xfrm>
            <a:off x="519983" y="5527984"/>
            <a:ext cx="3354636" cy="838948"/>
          </a:xfrm>
          <a:prstGeom prst="rect">
            <a:avLst/>
          </a:prstGeom>
        </p:spPr>
        <p:txBody>
          <a:bodyPr wrap="none">
            <a:spAutoFit/>
          </a:bodyPr>
          <a:lstStyle/>
          <a:p>
            <a:pPr>
              <a:lnSpc>
                <a:spcPct val="115000"/>
              </a:lnSpc>
              <a:spcAft>
                <a:spcPts val="1000"/>
              </a:spcAft>
            </a:pPr>
            <a:r>
              <a:rPr lang="es-CL" dirty="0">
                <a:latin typeface="Calibri" panose="020F0502020204030204" pitchFamily="34" charset="0"/>
                <a:ea typeface="Calibri" panose="020F0502020204030204" pitchFamily="34" charset="0"/>
                <a:cs typeface="Times New Roman" panose="02020603050405020304" pitchFamily="18" charset="0"/>
              </a:rPr>
              <a:t>(3.44KN, el ángulo que </a:t>
            </a:r>
            <a:endParaRPr lang="es-CL"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CL" dirty="0" smtClean="0">
                <a:latin typeface="Calibri" panose="020F0502020204030204" pitchFamily="34" charset="0"/>
                <a:ea typeface="Calibri" panose="020F0502020204030204" pitchFamily="34" charset="0"/>
                <a:cs typeface="Times New Roman" panose="02020603050405020304" pitchFamily="18" charset="0"/>
              </a:rPr>
              <a:t>forma </a:t>
            </a:r>
            <a:r>
              <a:rPr lang="es-CL" dirty="0">
                <a:latin typeface="Calibri" panose="020F0502020204030204" pitchFamily="34" charset="0"/>
                <a:ea typeface="Calibri" panose="020F0502020204030204" pitchFamily="34" charset="0"/>
                <a:cs typeface="Times New Roman" panose="02020603050405020304" pitchFamily="18" charset="0"/>
              </a:rPr>
              <a:t>con la horizontal es de 44º)</a:t>
            </a:r>
            <a:endParaRPr lang="es-CL"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56607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58648" y="191009"/>
            <a:ext cx="10058400" cy="4050792"/>
          </a:xfrm>
        </p:spPr>
        <p:txBody>
          <a:bodyPr/>
          <a:lstStyle/>
          <a:p>
            <a:r>
              <a:rPr lang="es-CL" dirty="0"/>
              <a:t>9</a:t>
            </a:r>
            <a:r>
              <a:rPr lang="es-CL" sz="2400" dirty="0"/>
              <a:t>.- En la figura, las bisagras A y B mantienen una puerta de 400N en su lugar. La bisagra superior sostiene todo el peso de la puerta. Calcular  las fuerzas ejercidas en las bisagras sobre la puerta. El ancho de la puerta es h/2 donde h es la separación entre las bisagras.</a:t>
            </a:r>
          </a:p>
          <a:p>
            <a:endParaRPr lang="es-CL" dirty="0"/>
          </a:p>
        </p:txBody>
      </p:sp>
      <p:pic>
        <p:nvPicPr>
          <p:cNvPr id="4" name="Imagen 3"/>
          <p:cNvPicPr/>
          <p:nvPr/>
        </p:nvPicPr>
        <p:blipFill>
          <a:blip r:embed="rId2"/>
          <a:srcRect/>
          <a:stretch>
            <a:fillRect/>
          </a:stretch>
        </p:blipFill>
        <p:spPr bwMode="auto">
          <a:xfrm>
            <a:off x="5649384" y="1693334"/>
            <a:ext cx="5749798" cy="4859866"/>
          </a:xfrm>
          <a:prstGeom prst="rect">
            <a:avLst/>
          </a:prstGeom>
          <a:noFill/>
          <a:ln w="9525">
            <a:noFill/>
            <a:miter lim="800000"/>
            <a:headEnd/>
            <a:tailEnd/>
          </a:ln>
        </p:spPr>
      </p:pic>
      <p:sp>
        <p:nvSpPr>
          <p:cNvPr id="5" name="Rectángulo 4"/>
          <p:cNvSpPr/>
          <p:nvPr/>
        </p:nvSpPr>
        <p:spPr>
          <a:xfrm>
            <a:off x="982470" y="5475692"/>
            <a:ext cx="2031325" cy="410882"/>
          </a:xfrm>
          <a:prstGeom prst="rect">
            <a:avLst/>
          </a:prstGeom>
        </p:spPr>
        <p:txBody>
          <a:bodyPr wrap="none">
            <a:spAutoFit/>
          </a:bodyPr>
          <a:lstStyle/>
          <a:p>
            <a:pPr>
              <a:lnSpc>
                <a:spcPct val="115000"/>
              </a:lnSpc>
              <a:spcAft>
                <a:spcPts val="1000"/>
              </a:spcAft>
            </a:pPr>
            <a:r>
              <a:rPr lang="es-CL" dirty="0">
                <a:latin typeface="Calibri" panose="020F0502020204030204" pitchFamily="34" charset="0"/>
                <a:ea typeface="Calibri" panose="020F0502020204030204" pitchFamily="34" charset="0"/>
                <a:cs typeface="Times New Roman" panose="02020603050405020304" pitchFamily="18" charset="0"/>
              </a:rPr>
              <a:t>H= 100N , V= 400N)</a:t>
            </a:r>
            <a:endParaRPr lang="es-CL"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36889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92617" y="174075"/>
            <a:ext cx="10058400" cy="4050792"/>
          </a:xfrm>
        </p:spPr>
        <p:txBody>
          <a:bodyPr/>
          <a:lstStyle/>
          <a:p>
            <a:r>
              <a:rPr lang="es-CL" sz="2400" dirty="0"/>
              <a:t>10.- Una escalera se recarga contra una pared lisa, como se muestra en la figura (por una pared lisa se debe entender que la fuerza ejercida por la pared sobre la escalera es perpendicular a la pared. No existe fuerza de fricción). La escalera pesa 200N  y su centro de gravedad esta a 0,4L medido desde el pie y a lo largo de la escalera, L es la longitud de la escalera</a:t>
            </a:r>
          </a:p>
          <a:p>
            <a:r>
              <a:rPr lang="es-CL" sz="2400" dirty="0"/>
              <a:t>¿Cuál debe ser la magnitud de la fuerza de fricción al pie de la escalera para que esta no resbale?</a:t>
            </a:r>
          </a:p>
          <a:p>
            <a:r>
              <a:rPr lang="es-CL" sz="2400" dirty="0"/>
              <a:t>¿Cuál es el coeficiente de fricción estático?</a:t>
            </a:r>
          </a:p>
          <a:p>
            <a:endParaRPr lang="es-CL" dirty="0"/>
          </a:p>
        </p:txBody>
      </p:sp>
      <p:pic>
        <p:nvPicPr>
          <p:cNvPr id="4" name="Imagen 3"/>
          <p:cNvPicPr/>
          <p:nvPr/>
        </p:nvPicPr>
        <p:blipFill>
          <a:blip r:embed="rId2"/>
          <a:srcRect/>
          <a:stretch>
            <a:fillRect/>
          </a:stretch>
        </p:blipFill>
        <p:spPr bwMode="auto">
          <a:xfrm>
            <a:off x="6874933" y="2980267"/>
            <a:ext cx="5029200" cy="3877733"/>
          </a:xfrm>
          <a:prstGeom prst="rect">
            <a:avLst/>
          </a:prstGeom>
          <a:noFill/>
          <a:ln w="9525">
            <a:noFill/>
            <a:miter lim="800000"/>
            <a:headEnd/>
            <a:tailEnd/>
          </a:ln>
        </p:spPr>
      </p:pic>
      <p:sp>
        <p:nvSpPr>
          <p:cNvPr id="5" name="Rectángulo 4"/>
          <p:cNvSpPr/>
          <p:nvPr/>
        </p:nvSpPr>
        <p:spPr>
          <a:xfrm>
            <a:off x="1113154" y="6000626"/>
            <a:ext cx="2582758" cy="410882"/>
          </a:xfrm>
          <a:prstGeom prst="rect">
            <a:avLst/>
          </a:prstGeom>
        </p:spPr>
        <p:txBody>
          <a:bodyPr wrap="none">
            <a:spAutoFit/>
          </a:bodyPr>
          <a:lstStyle/>
          <a:p>
            <a:pPr>
              <a:lnSpc>
                <a:spcPct val="115000"/>
              </a:lnSpc>
              <a:spcAft>
                <a:spcPts val="1000"/>
              </a:spcAft>
            </a:pPr>
            <a:r>
              <a:rPr lang="es-CL" dirty="0">
                <a:latin typeface="Calibri" panose="020F0502020204030204" pitchFamily="34" charset="0"/>
                <a:ea typeface="Calibri" panose="020F0502020204030204" pitchFamily="34" charset="0"/>
                <a:cs typeface="Times New Roman" panose="02020603050405020304" pitchFamily="18" charset="0"/>
              </a:rPr>
              <a:t>(H= 67.1 , V=200N  , 0.34)</a:t>
            </a:r>
            <a:endParaRPr lang="es-CL"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733023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494114" y="292608"/>
                <a:ext cx="10058400" cy="4050792"/>
              </a:xfrm>
            </p:spPr>
            <p:txBody>
              <a:bodyPr>
                <a:normAutofit/>
              </a:bodyPr>
              <a:lstStyle/>
              <a:p>
                <a:r>
                  <a:rPr lang="es-CL" sz="2400" dirty="0"/>
                  <a:t>Para el diagrama de la figura. Calcular:</a:t>
                </a:r>
              </a:p>
              <a:p>
                <a14:m>
                  <m:oMath xmlns:m="http://schemas.openxmlformats.org/officeDocument/2006/math">
                    <m:r>
                      <m:rPr>
                        <m:sty m:val="p"/>
                      </m:rPr>
                      <a:rPr lang="es-CL" sz="2400">
                        <a:latin typeface="Cambria Math" panose="02040503050406030204" pitchFamily="18" charset="0"/>
                      </a:rPr>
                      <m:t>Escriba</m:t>
                    </m:r>
                    <m:r>
                      <a:rPr lang="es-CL" sz="2400">
                        <a:latin typeface="Cambria Math" panose="02040503050406030204" pitchFamily="18" charset="0"/>
                      </a:rPr>
                      <m:t> </m:t>
                    </m:r>
                    <m:r>
                      <m:rPr>
                        <m:sty m:val="p"/>
                      </m:rPr>
                      <a:rPr lang="es-CL" sz="2400">
                        <a:latin typeface="Cambria Math" panose="02040503050406030204" pitchFamily="18" charset="0"/>
                      </a:rPr>
                      <m:t>aqu</m:t>
                    </m:r>
                    <m:r>
                      <a:rPr lang="es-CL" sz="2400">
                        <a:latin typeface="Cambria Math" panose="02040503050406030204" pitchFamily="18" charset="0"/>
                      </a:rPr>
                      <m:t>í </m:t>
                    </m:r>
                    <m:r>
                      <m:rPr>
                        <m:sty m:val="p"/>
                      </m:rPr>
                      <a:rPr lang="es-CL" sz="2400">
                        <a:latin typeface="Cambria Math" panose="02040503050406030204" pitchFamily="18" charset="0"/>
                      </a:rPr>
                      <m:t>la</m:t>
                    </m:r>
                    <m:r>
                      <a:rPr lang="es-CL" sz="2400">
                        <a:latin typeface="Cambria Math" panose="02040503050406030204" pitchFamily="18" charset="0"/>
                      </a:rPr>
                      <m:t> </m:t>
                    </m:r>
                    <m:r>
                      <m:rPr>
                        <m:sty m:val="p"/>
                      </m:rPr>
                      <a:rPr lang="es-CL" sz="2400">
                        <a:latin typeface="Cambria Math" panose="02040503050406030204" pitchFamily="18" charset="0"/>
                      </a:rPr>
                      <m:t>ecuaci</m:t>
                    </m:r>
                    <m:r>
                      <a:rPr lang="es-CL" sz="2400">
                        <a:latin typeface="Cambria Math" panose="02040503050406030204" pitchFamily="18" charset="0"/>
                      </a:rPr>
                      <m:t>ó</m:t>
                    </m:r>
                    <m:r>
                      <m:rPr>
                        <m:sty m:val="p"/>
                      </m:rPr>
                      <a:rPr lang="es-CL" sz="2400">
                        <a:latin typeface="Cambria Math" panose="02040503050406030204" pitchFamily="18" charset="0"/>
                      </a:rPr>
                      <m:t>n</m:t>
                    </m:r>
                    <m:r>
                      <a:rPr lang="es-CL" sz="2400">
                        <a:latin typeface="Cambria Math" panose="02040503050406030204" pitchFamily="18" charset="0"/>
                      </a:rPr>
                      <m:t>.</m:t>
                    </m:r>
                    <m:sSub>
                      <m:sSubPr>
                        <m:ctrlPr>
                          <a:rPr lang="es-CL" sz="2400" i="1">
                            <a:latin typeface="Cambria Math" panose="02040503050406030204" pitchFamily="18" charset="0"/>
                          </a:rPr>
                        </m:ctrlPr>
                      </m:sSubPr>
                      <m:e>
                        <m:r>
                          <a:rPr lang="es-CL" sz="2400" i="1">
                            <a:latin typeface="Cambria Math" panose="02040503050406030204" pitchFamily="18" charset="0"/>
                          </a:rPr>
                          <m:t>𝑇</m:t>
                        </m:r>
                      </m:e>
                      <m:sub>
                        <m:r>
                          <a:rPr lang="es-CL" sz="2400" i="1">
                            <a:latin typeface="Cambria Math" panose="02040503050406030204" pitchFamily="18" charset="0"/>
                          </a:rPr>
                          <m:t>1</m:t>
                        </m:r>
                      </m:sub>
                    </m:sSub>
                  </m:oMath>
                </a14:m>
                <a:r>
                  <a:rPr lang="es-CL" sz="2400" dirty="0"/>
                  <a:t>, </a:t>
                </a:r>
                <a14:m>
                  <m:oMath xmlns:m="http://schemas.openxmlformats.org/officeDocument/2006/math">
                    <m:sSub>
                      <m:sSubPr>
                        <m:ctrlPr>
                          <a:rPr lang="es-CL" sz="2400" i="1">
                            <a:latin typeface="Cambria Math" panose="02040503050406030204" pitchFamily="18" charset="0"/>
                          </a:rPr>
                        </m:ctrlPr>
                      </m:sSubPr>
                      <m:e>
                        <m:r>
                          <a:rPr lang="es-CL" sz="2400" i="1">
                            <a:latin typeface="Cambria Math" panose="02040503050406030204" pitchFamily="18" charset="0"/>
                          </a:rPr>
                          <m:t>𝑇</m:t>
                        </m:r>
                      </m:e>
                      <m:sub>
                        <m:r>
                          <a:rPr lang="es-CL" sz="2400" i="1">
                            <a:latin typeface="Cambria Math" panose="02040503050406030204" pitchFamily="18" charset="0"/>
                          </a:rPr>
                          <m:t>2</m:t>
                        </m:r>
                      </m:sub>
                    </m:sSub>
                  </m:oMath>
                </a14:m>
                <a:r>
                  <a:rPr lang="es-CL" sz="2400" dirty="0"/>
                  <a:t>, </a:t>
                </a:r>
                <a14:m>
                  <m:oMath xmlns:m="http://schemas.openxmlformats.org/officeDocument/2006/math">
                    <m:sSub>
                      <m:sSubPr>
                        <m:ctrlPr>
                          <a:rPr lang="es-CL" sz="2400" i="1">
                            <a:latin typeface="Cambria Math" panose="02040503050406030204" pitchFamily="18" charset="0"/>
                          </a:rPr>
                        </m:ctrlPr>
                      </m:sSubPr>
                      <m:e>
                        <m:r>
                          <a:rPr lang="es-CL" sz="2400" i="1">
                            <a:latin typeface="Cambria Math" panose="02040503050406030204" pitchFamily="18" charset="0"/>
                          </a:rPr>
                          <m:t>𝑇</m:t>
                        </m:r>
                      </m:e>
                      <m:sub>
                        <m:r>
                          <a:rPr lang="es-CL" sz="2400" i="1">
                            <a:latin typeface="Cambria Math" panose="02040503050406030204" pitchFamily="18" charset="0"/>
                          </a:rPr>
                          <m:t>3</m:t>
                        </m:r>
                      </m:sub>
                    </m:sSub>
                  </m:oMath>
                </a14:m>
                <a:r>
                  <a:rPr lang="es-CL" sz="2400" dirty="0"/>
                  <a:t>. El poste tiene una densidad uniforme y pesa 800N.</a:t>
                </a:r>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494114" y="292608"/>
                <a:ext cx="10058400" cy="4050792"/>
              </a:xfrm>
              <a:blipFill rotWithShape="0">
                <a:blip r:embed="rId2"/>
                <a:stretch>
                  <a:fillRect l="-545" t="-2256"/>
                </a:stretch>
              </a:blipFill>
            </p:spPr>
            <p:txBody>
              <a:bodyPr/>
              <a:lstStyle/>
              <a:p>
                <a:r>
                  <a:rPr lang="es-CL">
                    <a:noFill/>
                  </a:rPr>
                  <a:t> </a:t>
                </a:r>
              </a:p>
            </p:txBody>
          </p:sp>
        </mc:Fallback>
      </mc:AlternateContent>
      <p:pic>
        <p:nvPicPr>
          <p:cNvPr id="4" name="Imagen 3"/>
          <p:cNvPicPr/>
          <p:nvPr/>
        </p:nvPicPr>
        <p:blipFill>
          <a:blip r:embed="rId3"/>
          <a:srcRect/>
          <a:stretch>
            <a:fillRect/>
          </a:stretch>
        </p:blipFill>
        <p:spPr bwMode="auto">
          <a:xfrm>
            <a:off x="3849687" y="1608667"/>
            <a:ext cx="7800446" cy="4402667"/>
          </a:xfrm>
          <a:prstGeom prst="rect">
            <a:avLst/>
          </a:prstGeom>
          <a:noFill/>
          <a:ln w="9525">
            <a:noFill/>
            <a:miter lim="800000"/>
            <a:headEnd/>
            <a:tailEnd/>
          </a:ln>
        </p:spPr>
      </p:pic>
      <p:sp>
        <p:nvSpPr>
          <p:cNvPr id="5" name="Rectángulo 4"/>
          <p:cNvSpPr/>
          <p:nvPr/>
        </p:nvSpPr>
        <p:spPr>
          <a:xfrm>
            <a:off x="1326899" y="5223934"/>
            <a:ext cx="1003801" cy="410882"/>
          </a:xfrm>
          <a:prstGeom prst="rect">
            <a:avLst/>
          </a:prstGeom>
        </p:spPr>
        <p:txBody>
          <a:bodyPr wrap="none">
            <a:spAutoFit/>
          </a:bodyPr>
          <a:lstStyle/>
          <a:p>
            <a:pPr>
              <a:lnSpc>
                <a:spcPct val="115000"/>
              </a:lnSpc>
              <a:spcAft>
                <a:spcPts val="1000"/>
              </a:spcAft>
            </a:pPr>
            <a:r>
              <a:rPr lang="es-CL" dirty="0">
                <a:latin typeface="Calibri" panose="020F0502020204030204" pitchFamily="34" charset="0"/>
                <a:ea typeface="Calibri" panose="020F0502020204030204" pitchFamily="34" charset="0"/>
                <a:cs typeface="Times New Roman" panose="02020603050405020304" pitchFamily="18" charset="0"/>
              </a:rPr>
              <a:t>(9.84KN)</a:t>
            </a:r>
            <a:endParaRPr lang="es-CL"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468516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72382" y="241809"/>
            <a:ext cx="10058400" cy="4050792"/>
          </a:xfrm>
        </p:spPr>
        <p:txBody>
          <a:bodyPr/>
          <a:lstStyle/>
          <a:p>
            <a:r>
              <a:rPr lang="es-CL" sz="2400" dirty="0"/>
              <a:t>12.- Como se muestra en la figura, dos personas están atadas a un carro que pesa 8000N. La persona en el frente pesa 700N, y la que se encuentra en la parte posterior pesa 900N. Sea L la separación entre las llantas delanteras y las traseras. El centro de gravedad se localiza a una distancia de 0,40L detrás de las llantas delanteras. ¿Qué fuerza soporta cada una de las llantas delanteras y cada una de las llantas traseras si las personas están sentadas sobre la línea central del carro?</a:t>
            </a:r>
          </a:p>
          <a:p>
            <a:endParaRPr lang="es-CL" dirty="0"/>
          </a:p>
        </p:txBody>
      </p:sp>
      <p:pic>
        <p:nvPicPr>
          <p:cNvPr id="4" name="Imagen 3"/>
          <p:cNvPicPr/>
          <p:nvPr/>
        </p:nvPicPr>
        <p:blipFill>
          <a:blip r:embed="rId2"/>
          <a:srcRect/>
          <a:stretch>
            <a:fillRect/>
          </a:stretch>
        </p:blipFill>
        <p:spPr bwMode="auto">
          <a:xfrm>
            <a:off x="6075362" y="2967566"/>
            <a:ext cx="5134505" cy="3128433"/>
          </a:xfrm>
          <a:prstGeom prst="rect">
            <a:avLst/>
          </a:prstGeom>
          <a:noFill/>
          <a:ln w="9525">
            <a:noFill/>
            <a:miter lim="800000"/>
            <a:headEnd/>
            <a:tailEnd/>
          </a:ln>
        </p:spPr>
      </p:pic>
      <p:sp>
        <p:nvSpPr>
          <p:cNvPr id="5" name="Rectángulo 4"/>
          <p:cNvSpPr/>
          <p:nvPr/>
        </p:nvSpPr>
        <p:spPr>
          <a:xfrm>
            <a:off x="1745959" y="5088467"/>
            <a:ext cx="1723549" cy="410882"/>
          </a:xfrm>
          <a:prstGeom prst="rect">
            <a:avLst/>
          </a:prstGeom>
        </p:spPr>
        <p:txBody>
          <a:bodyPr wrap="none">
            <a:spAutoFit/>
          </a:bodyPr>
          <a:lstStyle/>
          <a:p>
            <a:pPr>
              <a:lnSpc>
                <a:spcPct val="115000"/>
              </a:lnSpc>
              <a:spcAft>
                <a:spcPts val="1000"/>
              </a:spcAft>
            </a:pPr>
            <a:r>
              <a:rPr lang="es-CL" dirty="0">
                <a:latin typeface="Calibri" panose="020F0502020204030204" pitchFamily="34" charset="0"/>
                <a:ea typeface="Calibri" panose="020F0502020204030204" pitchFamily="34" charset="0"/>
                <a:cs typeface="Times New Roman" panose="02020603050405020304" pitchFamily="18" charset="0"/>
              </a:rPr>
              <a:t>(2090N , 2710N)</a:t>
            </a:r>
            <a:endParaRPr lang="es-CL"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79276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Fuerzas concurrentes.</a:t>
            </a:r>
            <a:endParaRPr lang="es-CL" dirty="0"/>
          </a:p>
        </p:txBody>
      </p:sp>
      <p:sp>
        <p:nvSpPr>
          <p:cNvPr id="3" name="Marcador de contenido 2"/>
          <p:cNvSpPr>
            <a:spLocks noGrp="1"/>
          </p:cNvSpPr>
          <p:nvPr>
            <p:ph idx="1"/>
          </p:nvPr>
        </p:nvSpPr>
        <p:spPr>
          <a:xfrm>
            <a:off x="612648" y="1816608"/>
            <a:ext cx="10058400" cy="4050792"/>
          </a:xfrm>
        </p:spPr>
        <p:txBody>
          <a:bodyPr>
            <a:normAutofit/>
          </a:bodyPr>
          <a:lstStyle/>
          <a:p>
            <a:r>
              <a:rPr lang="es-CL" sz="2800" dirty="0"/>
              <a:t>Las fuerzas concurrentes son todas las fuerzas que actúan cuyas líneas de acción pasan a través de un punto común. Las fuerzas que actúan sobre un objeto puntual son concurrentes porque </a:t>
            </a:r>
            <a:r>
              <a:rPr lang="es-CL" sz="2800" dirty="0" smtClean="0"/>
              <a:t>todas </a:t>
            </a:r>
            <a:r>
              <a:rPr lang="es-CL" sz="2800" dirty="0"/>
              <a:t>ellas pasan a través del mismo punto, que es el objeto puntual.</a:t>
            </a:r>
          </a:p>
        </p:txBody>
      </p:sp>
    </p:spTree>
    <p:extLst>
      <p:ext uri="{BB962C8B-B14F-4D97-AF65-F5344CB8AC3E}">
        <p14:creationId xmlns:p14="http://schemas.microsoft.com/office/powerpoint/2010/main" val="38290587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92515" y="157141"/>
            <a:ext cx="11206818" cy="6108191"/>
          </a:xfrm>
        </p:spPr>
        <p:txBody>
          <a:bodyPr>
            <a:normAutofit/>
          </a:bodyPr>
          <a:lstStyle/>
          <a:p>
            <a:r>
              <a:rPr lang="es-CL" sz="2400" dirty="0"/>
              <a:t>13.- Dos  personas sostienen de los extremos de una viga de densidad uniforme que pesa 400N. Si la viga forma un ángulo de 25º con la horizontal. ¿Qué fuerza vertical debe aplicar a la viga cada persona?</a:t>
            </a:r>
          </a:p>
          <a:p>
            <a:r>
              <a:rPr lang="es-CL" sz="2400" dirty="0"/>
              <a:t> </a:t>
            </a:r>
          </a:p>
          <a:p>
            <a:r>
              <a:rPr lang="es-CL" sz="2400" dirty="0"/>
              <a:t>	(200N)</a:t>
            </a:r>
          </a:p>
          <a:p>
            <a:r>
              <a:rPr lang="es-CL" sz="2400" dirty="0"/>
              <a:t>14.- Repetir el problema anterior, si un niño se sienta sobre la viga en un punto localizado a un cuarto de la longitud de la viga, medido desde el extremo mas </a:t>
            </a:r>
            <a:r>
              <a:rPr lang="es-CL" sz="2400" dirty="0" smtClean="0"/>
              <a:t>bajo</a:t>
            </a:r>
          </a:p>
          <a:p>
            <a:r>
              <a:rPr lang="es-CL" sz="2400" dirty="0" smtClean="0"/>
              <a:t> </a:t>
            </a:r>
            <a:endParaRPr lang="es-CL" sz="2400" dirty="0"/>
          </a:p>
          <a:p>
            <a:r>
              <a:rPr lang="es-CL" sz="2400" dirty="0"/>
              <a:t>(235N, 305N)</a:t>
            </a:r>
          </a:p>
          <a:p>
            <a:endParaRPr lang="es-CL" dirty="0"/>
          </a:p>
        </p:txBody>
      </p:sp>
    </p:spTree>
    <p:extLst>
      <p:ext uri="{BB962C8B-B14F-4D97-AF65-F5344CB8AC3E}">
        <p14:creationId xmlns:p14="http://schemas.microsoft.com/office/powerpoint/2010/main" val="8788709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06249" y="292608"/>
            <a:ext cx="10058400" cy="4050792"/>
          </a:xfrm>
        </p:spPr>
        <p:txBody>
          <a:bodyPr/>
          <a:lstStyle/>
          <a:p>
            <a:r>
              <a:rPr lang="es-CL" sz="2400" dirty="0"/>
              <a:t>15.- En la figura se muestra un polín, con densidad uniforme, que pesa 1600N. El polín esta sujeto de un gozne en uno de sus extremos y del otro tira una cuerda. Calcular la tensión T en la cuerda y las componentes de la fuerza en el gozne.</a:t>
            </a:r>
          </a:p>
          <a:p>
            <a:r>
              <a:rPr lang="es-CL" sz="2400" dirty="0"/>
              <a:t>	(T= 670N, H=670N, V=1,6 KN)</a:t>
            </a:r>
          </a:p>
          <a:p>
            <a:endParaRPr lang="es-CL" dirty="0"/>
          </a:p>
        </p:txBody>
      </p:sp>
      <p:pic>
        <p:nvPicPr>
          <p:cNvPr id="4" name="Imagen 3"/>
          <p:cNvPicPr/>
          <p:nvPr/>
        </p:nvPicPr>
        <p:blipFill>
          <a:blip r:embed="rId2"/>
          <a:srcRect/>
          <a:stretch>
            <a:fillRect/>
          </a:stretch>
        </p:blipFill>
        <p:spPr bwMode="auto">
          <a:xfrm>
            <a:off x="6222471" y="2843212"/>
            <a:ext cx="5292196" cy="3000375"/>
          </a:xfrm>
          <a:prstGeom prst="rect">
            <a:avLst/>
          </a:prstGeom>
          <a:noFill/>
          <a:ln w="9525">
            <a:noFill/>
            <a:miter lim="800000"/>
            <a:headEnd/>
            <a:tailEnd/>
          </a:ln>
        </p:spPr>
      </p:pic>
    </p:spTree>
    <p:extLst>
      <p:ext uri="{BB962C8B-B14F-4D97-AF65-F5344CB8AC3E}">
        <p14:creationId xmlns:p14="http://schemas.microsoft.com/office/powerpoint/2010/main" val="2397656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41715" y="268795"/>
            <a:ext cx="10058400" cy="4050792"/>
          </a:xfrm>
        </p:spPr>
        <p:txBody>
          <a:bodyPr/>
          <a:lstStyle/>
          <a:p>
            <a:r>
              <a:rPr lang="es-CL" sz="2400" dirty="0" smtClean="0"/>
              <a:t>16.- La viga de densidad uniforme que se muestra en la figura, pesa 500N y sostiene una carga de 700N. Calcular la tensión en la cuerda y la fuerza que ejerce la bisagra sobre la viga.</a:t>
            </a:r>
          </a:p>
          <a:p>
            <a:endParaRPr lang="es-CL" dirty="0"/>
          </a:p>
        </p:txBody>
      </p:sp>
      <p:pic>
        <p:nvPicPr>
          <p:cNvPr id="4" name="Imagen 3"/>
          <p:cNvPicPr/>
          <p:nvPr/>
        </p:nvPicPr>
        <p:blipFill>
          <a:blip r:embed="rId2"/>
          <a:srcRect/>
          <a:stretch>
            <a:fillRect/>
          </a:stretch>
        </p:blipFill>
        <p:spPr bwMode="auto">
          <a:xfrm>
            <a:off x="5904442" y="1642533"/>
            <a:ext cx="5647140" cy="3990039"/>
          </a:xfrm>
          <a:prstGeom prst="rect">
            <a:avLst/>
          </a:prstGeom>
          <a:noFill/>
          <a:ln w="9525">
            <a:noFill/>
            <a:miter lim="800000"/>
            <a:headEnd/>
            <a:tailEnd/>
          </a:ln>
        </p:spPr>
      </p:pic>
      <p:sp>
        <p:nvSpPr>
          <p:cNvPr id="5" name="Rectángulo 4"/>
          <p:cNvSpPr/>
          <p:nvPr/>
        </p:nvSpPr>
        <p:spPr>
          <a:xfrm>
            <a:off x="569985" y="5221690"/>
            <a:ext cx="4800930" cy="410882"/>
          </a:xfrm>
          <a:prstGeom prst="rect">
            <a:avLst/>
          </a:prstGeom>
        </p:spPr>
        <p:txBody>
          <a:bodyPr wrap="none">
            <a:spAutoFit/>
          </a:bodyPr>
          <a:lstStyle/>
          <a:p>
            <a:pPr>
              <a:lnSpc>
                <a:spcPct val="115000"/>
              </a:lnSpc>
              <a:spcAft>
                <a:spcPts val="1000"/>
              </a:spcAft>
            </a:pPr>
            <a:r>
              <a:rPr lang="es-CL" dirty="0">
                <a:latin typeface="Calibri" panose="020F0502020204030204" pitchFamily="34" charset="0"/>
                <a:ea typeface="Calibri" panose="020F0502020204030204" pitchFamily="34" charset="0"/>
                <a:cs typeface="Times New Roman" panose="02020603050405020304" pitchFamily="18" charset="0"/>
              </a:rPr>
              <a:t>(2,9KN, 2,04KN a 35º por debajo de la horizontal)</a:t>
            </a:r>
            <a:endParaRPr lang="es-CL"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12268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09448" y="198691"/>
            <a:ext cx="10058400" cy="4050792"/>
          </a:xfrm>
        </p:spPr>
        <p:txBody>
          <a:bodyPr/>
          <a:lstStyle/>
          <a:p>
            <a:r>
              <a:rPr lang="es-CL" sz="2400" dirty="0"/>
              <a:t>17.- El móvil de la figura esta colgado en equilibrio. Este consiste de objetos suspendidos  por hilos verticales. El objeto 3 pesa 1,40N, y cada una de las barras horizontales pesa 0,50N, siendo idénticas y de densidad constante. Calcular:</a:t>
            </a:r>
          </a:p>
          <a:p>
            <a:r>
              <a:rPr lang="es-CL" sz="2400" dirty="0"/>
              <a:t>El peso de los objetos</a:t>
            </a:r>
          </a:p>
          <a:p>
            <a:r>
              <a:rPr lang="es-CL" sz="2400" dirty="0"/>
              <a:t>La tensión en el hilo superior</a:t>
            </a:r>
          </a:p>
          <a:p>
            <a:endParaRPr lang="es-CL" dirty="0"/>
          </a:p>
        </p:txBody>
      </p:sp>
      <p:pic>
        <p:nvPicPr>
          <p:cNvPr id="4" name="Imagen 3"/>
          <p:cNvPicPr/>
          <p:nvPr/>
        </p:nvPicPr>
        <p:blipFill>
          <a:blip r:embed="rId2"/>
          <a:srcRect/>
          <a:stretch>
            <a:fillRect/>
          </a:stretch>
        </p:blipFill>
        <p:spPr bwMode="auto">
          <a:xfrm>
            <a:off x="5827712" y="1895749"/>
            <a:ext cx="5754688" cy="4707467"/>
          </a:xfrm>
          <a:prstGeom prst="rect">
            <a:avLst/>
          </a:prstGeom>
          <a:noFill/>
          <a:ln w="9525">
            <a:noFill/>
            <a:miter lim="800000"/>
            <a:headEnd/>
            <a:tailEnd/>
          </a:ln>
        </p:spPr>
      </p:pic>
      <p:sp>
        <p:nvSpPr>
          <p:cNvPr id="5" name="Rectángulo 4"/>
          <p:cNvSpPr/>
          <p:nvPr/>
        </p:nvSpPr>
        <p:spPr>
          <a:xfrm>
            <a:off x="1324661" y="5611159"/>
            <a:ext cx="2396810" cy="410882"/>
          </a:xfrm>
          <a:prstGeom prst="rect">
            <a:avLst/>
          </a:prstGeom>
        </p:spPr>
        <p:txBody>
          <a:bodyPr wrap="none">
            <a:spAutoFit/>
          </a:bodyPr>
          <a:lstStyle/>
          <a:p>
            <a:pPr>
              <a:lnSpc>
                <a:spcPct val="115000"/>
              </a:lnSpc>
              <a:spcAft>
                <a:spcPts val="1000"/>
              </a:spcAft>
            </a:pPr>
            <a:r>
              <a:rPr lang="es-CL" dirty="0">
                <a:latin typeface="Calibri" panose="020F0502020204030204" pitchFamily="34" charset="0"/>
                <a:ea typeface="Calibri" panose="020F0502020204030204" pitchFamily="34" charset="0"/>
                <a:cs typeface="Times New Roman" panose="02020603050405020304" pitchFamily="18" charset="0"/>
              </a:rPr>
              <a:t>(1525N, 1,40N, 5.325N)</a:t>
            </a:r>
            <a:endParaRPr lang="es-CL"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511677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90915" y="258741"/>
            <a:ext cx="11477752" cy="5871126"/>
          </a:xfrm>
        </p:spPr>
        <p:txBody>
          <a:bodyPr/>
          <a:lstStyle/>
          <a:p>
            <a:r>
              <a:rPr lang="es-CL" sz="2400" dirty="0"/>
              <a:t>18.- Las bisagras de una puerta uniforme que pesa 200N están separadas 2,50m. Una bisagra se encuentra a una distancia d de la parte superior de la puerta y la otra a una distancia d de la base. La puerta tiene un ancho de 1,00 metros. La bisagra inferior sostiene todo el peso de la puerta. Determinar la fuerza que cada bisagra le aplica a la puerta.</a:t>
            </a:r>
          </a:p>
          <a:p>
            <a:r>
              <a:rPr lang="es-CL" sz="2400" dirty="0"/>
              <a:t>	(La fuerza horizontal en la bisagra superior es de 40N, La fuerza en la bisagra inferior es de  204N a 79º medido desde la horizontal)</a:t>
            </a:r>
          </a:p>
          <a:p>
            <a:endParaRPr lang="es-CL" dirty="0"/>
          </a:p>
        </p:txBody>
      </p:sp>
    </p:spTree>
    <p:extLst>
      <p:ext uri="{BB962C8B-B14F-4D97-AF65-F5344CB8AC3E}">
        <p14:creationId xmlns:p14="http://schemas.microsoft.com/office/powerpoint/2010/main" val="17574681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73981" y="398717"/>
            <a:ext cx="10058400" cy="4050792"/>
          </a:xfrm>
        </p:spPr>
        <p:txBody>
          <a:bodyPr>
            <a:normAutofit/>
          </a:bodyPr>
          <a:lstStyle/>
          <a:p>
            <a:r>
              <a:rPr lang="es-CL" sz="2400" dirty="0"/>
              <a:t>19.- La trabe de densidad uniforme de la figura pesa 40N, y esta sometida a la acción de las fuerzas mostradas. Encontrar la magnitud, localización y dirección de la fuerza necesaria para mantener a la trabe en equilibrio</a:t>
            </a:r>
          </a:p>
        </p:txBody>
      </p:sp>
      <p:pic>
        <p:nvPicPr>
          <p:cNvPr id="4" name="Imagen 3"/>
          <p:cNvPicPr/>
          <p:nvPr/>
        </p:nvPicPr>
        <p:blipFill>
          <a:blip r:embed="rId2"/>
          <a:srcRect/>
          <a:stretch>
            <a:fillRect/>
          </a:stretch>
        </p:blipFill>
        <p:spPr bwMode="auto">
          <a:xfrm>
            <a:off x="5391023" y="1676401"/>
            <a:ext cx="6160558" cy="4622799"/>
          </a:xfrm>
          <a:prstGeom prst="rect">
            <a:avLst/>
          </a:prstGeom>
          <a:noFill/>
          <a:ln w="9525">
            <a:noFill/>
            <a:miter lim="800000"/>
            <a:headEnd/>
            <a:tailEnd/>
          </a:ln>
        </p:spPr>
      </p:pic>
      <p:sp>
        <p:nvSpPr>
          <p:cNvPr id="5" name="Rectángulo 4"/>
          <p:cNvSpPr/>
          <p:nvPr/>
        </p:nvSpPr>
        <p:spPr>
          <a:xfrm>
            <a:off x="273981" y="4449509"/>
            <a:ext cx="5381752" cy="857671"/>
          </a:xfrm>
          <a:prstGeom prst="rect">
            <a:avLst/>
          </a:prstGeom>
        </p:spPr>
        <p:txBody>
          <a:bodyPr wrap="square">
            <a:spAutoFit/>
          </a:bodyPr>
          <a:lstStyle/>
          <a:p>
            <a:pPr>
              <a:lnSpc>
                <a:spcPct val="115000"/>
              </a:lnSpc>
              <a:spcAft>
                <a:spcPts val="1000"/>
              </a:spcAft>
            </a:pPr>
            <a:r>
              <a:rPr lang="es-CL" dirty="0">
                <a:latin typeface="Calibri" panose="020F0502020204030204" pitchFamily="34" charset="0"/>
                <a:ea typeface="Calibri" panose="020F0502020204030204" pitchFamily="34" charset="0"/>
                <a:cs typeface="Times New Roman" panose="02020603050405020304" pitchFamily="18" charset="0"/>
              </a:rPr>
              <a:t>(106N, 0,675L  medido desde el extremo derecho</a:t>
            </a:r>
            <a:r>
              <a:rPr lang="es-CL" dirty="0" smtClean="0">
                <a:latin typeface="Calibri" panose="020F0502020204030204" pitchFamily="34" charset="0"/>
                <a:ea typeface="Calibri" panose="020F0502020204030204" pitchFamily="34" charset="0"/>
                <a:cs typeface="Times New Roman" panose="02020603050405020304" pitchFamily="18" charset="0"/>
              </a:rPr>
              <a:t>,</a:t>
            </a:r>
          </a:p>
          <a:p>
            <a:pPr>
              <a:lnSpc>
                <a:spcPct val="115000"/>
              </a:lnSpc>
              <a:spcAft>
                <a:spcPts val="1000"/>
              </a:spcAft>
            </a:pPr>
            <a:r>
              <a:rPr lang="es-CL" dirty="0" smtClean="0">
                <a:latin typeface="Calibri" panose="020F0502020204030204" pitchFamily="34" charset="0"/>
                <a:ea typeface="Calibri" panose="020F0502020204030204" pitchFamily="34" charset="0"/>
                <a:cs typeface="Times New Roman" panose="02020603050405020304" pitchFamily="18" charset="0"/>
              </a:rPr>
              <a:t> </a:t>
            </a:r>
            <a:r>
              <a:rPr lang="es-CL" dirty="0">
                <a:latin typeface="Calibri" panose="020F0502020204030204" pitchFamily="34" charset="0"/>
                <a:ea typeface="Calibri" panose="020F0502020204030204" pitchFamily="34" charset="0"/>
                <a:cs typeface="Times New Roman" panose="02020603050405020304" pitchFamily="18" charset="0"/>
              </a:rPr>
              <a:t>con un ángulo de 49º)</a:t>
            </a:r>
            <a:endParaRPr lang="es-CL"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626242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172381" y="546354"/>
                <a:ext cx="10058400" cy="4050792"/>
              </a:xfrm>
            </p:spPr>
            <p:txBody>
              <a:bodyPr/>
              <a:lstStyle/>
              <a:p>
                <a:r>
                  <a:rPr lang="es-CL" dirty="0"/>
                  <a:t>20.- </a:t>
                </a:r>
                <a:r>
                  <a:rPr lang="es-CL" sz="2400" dirty="0"/>
                  <a:t>Un tablón uniforme de la figura pesa 120N, esta suspendido por dos cuerdas, como se indica. A un cuarto de longitud, medido desde el extremo izquierdo, se suspende un objeto de 400N. Encontrar</a:t>
                </a:r>
                <a14:m>
                  <m:oMath xmlns:m="http://schemas.openxmlformats.org/officeDocument/2006/math">
                    <m:sSub>
                      <m:sSubPr>
                        <m:ctrlPr>
                          <a:rPr lang="es-CL" sz="2400" i="1">
                            <a:latin typeface="Cambria Math" panose="02040503050406030204" pitchFamily="18" charset="0"/>
                          </a:rPr>
                        </m:ctrlPr>
                      </m:sSubPr>
                      <m:e>
                        <m:r>
                          <a:rPr lang="es-CL" sz="2400" i="1">
                            <a:latin typeface="Cambria Math" panose="02040503050406030204" pitchFamily="18" charset="0"/>
                          </a:rPr>
                          <m:t> </m:t>
                        </m:r>
                        <m:r>
                          <a:rPr lang="es-CL" sz="2400" i="1">
                            <a:latin typeface="Cambria Math" panose="02040503050406030204" pitchFamily="18" charset="0"/>
                          </a:rPr>
                          <m:t>𝑇</m:t>
                        </m:r>
                      </m:e>
                      <m:sub>
                        <m:r>
                          <a:rPr lang="es-CL" sz="2400" i="1">
                            <a:latin typeface="Cambria Math" panose="02040503050406030204" pitchFamily="18" charset="0"/>
                          </a:rPr>
                          <m:t>1</m:t>
                        </m:r>
                      </m:sub>
                    </m:sSub>
                  </m:oMath>
                </a14:m>
                <a:r>
                  <a:rPr lang="es-CL" sz="2400" dirty="0"/>
                  <a:t>, </a:t>
                </a:r>
                <a14:m>
                  <m:oMath xmlns:m="http://schemas.openxmlformats.org/officeDocument/2006/math">
                    <m:sSub>
                      <m:sSubPr>
                        <m:ctrlPr>
                          <a:rPr lang="es-CL" sz="2400" i="1">
                            <a:latin typeface="Cambria Math" panose="02040503050406030204" pitchFamily="18" charset="0"/>
                          </a:rPr>
                        </m:ctrlPr>
                      </m:sSubPr>
                      <m:e>
                        <m:r>
                          <a:rPr lang="es-CL" sz="2400" i="1">
                            <a:latin typeface="Cambria Math" panose="02040503050406030204" pitchFamily="18" charset="0"/>
                          </a:rPr>
                          <m:t>𝑇</m:t>
                        </m:r>
                      </m:e>
                      <m:sub>
                        <m:r>
                          <a:rPr lang="es-CL" sz="2400" i="1">
                            <a:latin typeface="Cambria Math" panose="02040503050406030204" pitchFamily="18" charset="0"/>
                          </a:rPr>
                          <m:t>2</m:t>
                        </m:r>
                      </m:sub>
                    </m:sSub>
                  </m:oMath>
                </a14:m>
                <a:r>
                  <a:rPr lang="es-CL" sz="2400" dirty="0"/>
                  <a:t>,, y el ángulo theta que forma la cuerda izquierda con la vertical.</a:t>
                </a:r>
              </a:p>
              <a:p>
                <a:endParaRPr lang="es-CL"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172381" y="546354"/>
                <a:ext cx="10058400" cy="4050792"/>
              </a:xfrm>
              <a:blipFill rotWithShape="0">
                <a:blip r:embed="rId2"/>
                <a:stretch>
                  <a:fillRect l="-242" t="-2259" r="-182"/>
                </a:stretch>
              </a:blipFill>
            </p:spPr>
            <p:txBody>
              <a:bodyPr/>
              <a:lstStyle/>
              <a:p>
                <a:r>
                  <a:rPr lang="es-CL">
                    <a:noFill/>
                  </a:rPr>
                  <a:t> </a:t>
                </a:r>
              </a:p>
            </p:txBody>
          </p:sp>
        </mc:Fallback>
      </mc:AlternateContent>
      <p:pic>
        <p:nvPicPr>
          <p:cNvPr id="4" name="Imagen 3"/>
          <p:cNvPicPr/>
          <p:nvPr/>
        </p:nvPicPr>
        <p:blipFill>
          <a:blip r:embed="rId3"/>
          <a:srcRect/>
          <a:stretch>
            <a:fillRect/>
          </a:stretch>
        </p:blipFill>
        <p:spPr bwMode="auto">
          <a:xfrm>
            <a:off x="4718049" y="2319867"/>
            <a:ext cx="6745817" cy="3845984"/>
          </a:xfrm>
          <a:prstGeom prst="rect">
            <a:avLst/>
          </a:prstGeom>
          <a:noFill/>
          <a:ln w="9525">
            <a:noFill/>
            <a:miter lim="800000"/>
            <a:headEnd/>
            <a:tailEnd/>
          </a:ln>
        </p:spPr>
      </p:pic>
      <p:sp>
        <p:nvSpPr>
          <p:cNvPr id="5" name="Rectángulo 4"/>
          <p:cNvSpPr/>
          <p:nvPr/>
        </p:nvSpPr>
        <p:spPr>
          <a:xfrm>
            <a:off x="1411516" y="5393267"/>
            <a:ext cx="2053767" cy="410882"/>
          </a:xfrm>
          <a:prstGeom prst="rect">
            <a:avLst/>
          </a:prstGeom>
        </p:spPr>
        <p:txBody>
          <a:bodyPr wrap="none">
            <a:spAutoFit/>
          </a:bodyPr>
          <a:lstStyle/>
          <a:p>
            <a:pPr>
              <a:lnSpc>
                <a:spcPct val="115000"/>
              </a:lnSpc>
              <a:spcAft>
                <a:spcPts val="1000"/>
              </a:spcAft>
            </a:pPr>
            <a:r>
              <a:rPr lang="es-CL" dirty="0">
                <a:latin typeface="Calibri" panose="020F0502020204030204" pitchFamily="34" charset="0"/>
                <a:ea typeface="Calibri" panose="020F0502020204030204" pitchFamily="34" charset="0"/>
                <a:cs typeface="Times New Roman" panose="02020603050405020304" pitchFamily="18" charset="0"/>
              </a:rPr>
              <a:t>(185N, 372N, 14.4º)</a:t>
            </a:r>
            <a:endParaRPr lang="es-CL"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998988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72381" y="498729"/>
            <a:ext cx="10058400" cy="4050792"/>
          </a:xfrm>
        </p:spPr>
        <p:txBody>
          <a:bodyPr/>
          <a:lstStyle/>
          <a:p>
            <a:r>
              <a:rPr lang="es-CL" sz="2400" dirty="0"/>
              <a:t>21.- El pie de una escalera, descansa sobre una pared, y su parte superior esta detenida por una cuerda, como se indica, .La escalera pesa 100N  y el centro de gravedad se localiza a 0,4 de su longitud medido desde el pie de la escalera. Un niño de 150N, se cuelga de un cable que se encuentra a 0,2 de la longitud de la escalera medida desde el extremo superior. Calcular la tensión en la cuerda y las componentes de la fuerza en el pie de la escalera.</a:t>
            </a:r>
          </a:p>
          <a:p>
            <a:endParaRPr lang="es-CL" dirty="0"/>
          </a:p>
        </p:txBody>
      </p:sp>
      <p:pic>
        <p:nvPicPr>
          <p:cNvPr id="4" name="Imagen 3"/>
          <p:cNvPicPr/>
          <p:nvPr/>
        </p:nvPicPr>
        <p:blipFill>
          <a:blip r:embed="rId2"/>
          <a:srcRect/>
          <a:stretch>
            <a:fillRect/>
          </a:stretch>
        </p:blipFill>
        <p:spPr bwMode="auto">
          <a:xfrm>
            <a:off x="5383212" y="2878666"/>
            <a:ext cx="6453188" cy="3922987"/>
          </a:xfrm>
          <a:prstGeom prst="rect">
            <a:avLst/>
          </a:prstGeom>
          <a:noFill/>
          <a:ln w="9525">
            <a:noFill/>
            <a:miter lim="800000"/>
            <a:headEnd/>
            <a:tailEnd/>
          </a:ln>
        </p:spPr>
      </p:pic>
      <p:sp>
        <p:nvSpPr>
          <p:cNvPr id="6" name="Rectángulo 5"/>
          <p:cNvSpPr/>
          <p:nvPr/>
        </p:nvSpPr>
        <p:spPr>
          <a:xfrm>
            <a:off x="1335500" y="5596467"/>
            <a:ext cx="2781531" cy="369332"/>
          </a:xfrm>
          <a:prstGeom prst="rect">
            <a:avLst/>
          </a:prstGeom>
        </p:spPr>
        <p:txBody>
          <a:bodyPr wrap="none">
            <a:spAutoFit/>
          </a:bodyPr>
          <a:lstStyle/>
          <a:p>
            <a:r>
              <a:rPr lang="es-CL" dirty="0">
                <a:latin typeface="Calibri" panose="020F0502020204030204" pitchFamily="34" charset="0"/>
                <a:ea typeface="Calibri" panose="020F0502020204030204" pitchFamily="34" charset="0"/>
                <a:cs typeface="Times New Roman" panose="02020603050405020304" pitchFamily="18" charset="0"/>
              </a:rPr>
              <a:t>(T=120N, H=120N, V=250N)</a:t>
            </a:r>
            <a:endParaRPr lang="es-CL" dirty="0"/>
          </a:p>
        </p:txBody>
      </p:sp>
    </p:spTree>
    <p:extLst>
      <p:ext uri="{BB962C8B-B14F-4D97-AF65-F5344CB8AC3E}">
        <p14:creationId xmlns:p14="http://schemas.microsoft.com/office/powerpoint/2010/main" val="879700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0" y="196766"/>
            <a:ext cx="10058400" cy="4050792"/>
          </a:xfrm>
        </p:spPr>
        <p:txBody>
          <a:bodyPr/>
          <a:lstStyle/>
          <a:p>
            <a:r>
              <a:rPr lang="es-ES" sz="3200" dirty="0" smtClean="0">
                <a:solidFill>
                  <a:srgbClr val="FF0000"/>
                </a:solidFill>
              </a:rPr>
              <a:t>La torca o Momentum de una fuerza  </a:t>
            </a:r>
            <a:r>
              <a:rPr lang="es-ES" sz="2800" dirty="0" smtClean="0"/>
              <a:t>alrededor de una eje , debida a la fuerza , es la medida e la efectividad  de la fuerza  para que esta produzca una rotación alrededor de un eje </a:t>
            </a:r>
          </a:p>
          <a:p>
            <a:endParaRPr lang="es-CL" dirty="0"/>
          </a:p>
        </p:txBody>
      </p:sp>
      <p:pic>
        <p:nvPicPr>
          <p:cNvPr id="4" name="Imagen 3"/>
          <p:cNvPicPr/>
          <p:nvPr/>
        </p:nvPicPr>
        <p:blipFill>
          <a:blip r:embed="rId2"/>
          <a:srcRect/>
          <a:stretch>
            <a:fillRect/>
          </a:stretch>
        </p:blipFill>
        <p:spPr bwMode="auto">
          <a:xfrm>
            <a:off x="534459" y="1947333"/>
            <a:ext cx="9761008" cy="4555067"/>
          </a:xfrm>
          <a:prstGeom prst="rect">
            <a:avLst/>
          </a:prstGeom>
          <a:noFill/>
          <a:ln w="9525">
            <a:noFill/>
            <a:miter lim="800000"/>
            <a:headEnd/>
            <a:tailEnd/>
          </a:ln>
        </p:spPr>
      </p:pic>
    </p:spTree>
    <p:extLst>
      <p:ext uri="{BB962C8B-B14F-4D97-AF65-F5344CB8AC3E}">
        <p14:creationId xmlns:p14="http://schemas.microsoft.com/office/powerpoint/2010/main" val="2799646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51853" y="349370"/>
            <a:ext cx="11243733" cy="4050792"/>
          </a:xfrm>
        </p:spPr>
        <p:txBody>
          <a:bodyPr/>
          <a:lstStyle/>
          <a:p>
            <a:r>
              <a:rPr lang="es-ES_tradnl" sz="3600" b="1" dirty="0"/>
              <a:t>EL CENTRO DE GRAVEDAD</a:t>
            </a:r>
            <a:r>
              <a:rPr lang="es-ES_tradnl" dirty="0"/>
              <a:t>: </a:t>
            </a:r>
            <a:endParaRPr lang="es-ES_tradnl" dirty="0" smtClean="0"/>
          </a:p>
          <a:p>
            <a:r>
              <a:rPr lang="es-ES_tradnl" sz="2400" dirty="0" smtClean="0"/>
              <a:t>de </a:t>
            </a:r>
            <a:r>
              <a:rPr lang="es-ES_tradnl" sz="2400" dirty="0"/>
              <a:t>un objeto es el punto en el cual se puede considerar que está concentrado todo su peso, esto es, la línea de acción del peso pasa por el centro de gravedad. Una sola fuerza vertical y dirigida hacia arriba, igual en magnitud al peso del objeto y aplicada en el centro de gravedad, mantendrá al cuerpo en equilibrio</a:t>
            </a:r>
            <a:endParaRPr lang="es-CL" sz="2400" dirty="0"/>
          </a:p>
        </p:txBody>
      </p:sp>
      <p:pic>
        <p:nvPicPr>
          <p:cNvPr id="1026" name="Picture 2" descr="Resultado de imagen para centro de graved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9406" y="3405165"/>
            <a:ext cx="3905250" cy="2200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7884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3448" y="145965"/>
            <a:ext cx="10058400" cy="853102"/>
          </a:xfrm>
        </p:spPr>
        <p:txBody>
          <a:bodyPr/>
          <a:lstStyle/>
          <a:p>
            <a:r>
              <a:rPr lang="es-ES" dirty="0" smtClean="0">
                <a:solidFill>
                  <a:srgbClr val="C00000"/>
                </a:solidFill>
              </a:rPr>
              <a:t>Condiciones de equilibrio</a:t>
            </a:r>
            <a:endParaRPr lang="es-CL" dirty="0">
              <a:solidFill>
                <a:srgbClr val="C00000"/>
              </a:solidFill>
            </a:endParaRPr>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186265" y="999067"/>
                <a:ext cx="11887201" cy="4050792"/>
              </a:xfrm>
            </p:spPr>
            <p:txBody>
              <a:bodyPr>
                <a:noAutofit/>
              </a:bodyPr>
              <a:lstStyle/>
              <a:p>
                <a:r>
                  <a:rPr lang="es-ES" sz="2800" dirty="0" smtClean="0"/>
                  <a:t>Las condiciones de equilibrio mecánico de un cuerpo rígido bajo la acción de fuerzas coplanares son:</a:t>
                </a:r>
              </a:p>
              <a:p>
                <a:r>
                  <a:rPr lang="es-ES" sz="2800" dirty="0" smtClean="0"/>
                  <a:t>1.- Condición de fuerzas: La suma vectorial de todas las fuerzas  que actúan sobre el cuerpo debe ser cero </a:t>
                </a:r>
              </a:p>
              <a:p>
                <a14:m>
                  <m:oMath xmlns:m="http://schemas.openxmlformats.org/officeDocument/2006/math">
                    <m:nary>
                      <m:naryPr>
                        <m:chr m:val="∑"/>
                        <m:subHide m:val="on"/>
                        <m:supHide m:val="on"/>
                        <m:ctrlPr>
                          <a:rPr lang="es-CL" sz="2800" i="1" smtClean="0">
                            <a:latin typeface="Cambria Math" panose="02040503050406030204" pitchFamily="18" charset="0"/>
                          </a:rPr>
                        </m:ctrlPr>
                      </m:naryPr>
                      <m:sub/>
                      <m:sup/>
                      <m:e>
                        <m:sSub>
                          <m:sSubPr>
                            <m:ctrlPr>
                              <a:rPr lang="es-CL" sz="2800" i="1" smtClean="0">
                                <a:latin typeface="Cambria Math" panose="02040503050406030204" pitchFamily="18" charset="0"/>
                              </a:rPr>
                            </m:ctrlPr>
                          </m:sSubPr>
                          <m:e>
                            <m:r>
                              <a:rPr lang="es-ES" sz="2800" b="0" i="1" smtClean="0">
                                <a:latin typeface="Cambria Math" panose="02040503050406030204" pitchFamily="18" charset="0"/>
                              </a:rPr>
                              <m:t>𝐹</m:t>
                            </m:r>
                          </m:e>
                          <m:sub>
                            <m:r>
                              <a:rPr lang="es-ES" sz="2800" b="0" i="1" smtClean="0">
                                <a:latin typeface="Cambria Math" panose="02040503050406030204" pitchFamily="18" charset="0"/>
                              </a:rPr>
                              <m:t>𝑥</m:t>
                            </m:r>
                          </m:sub>
                        </m:sSub>
                      </m:e>
                    </m:nary>
                    <m:r>
                      <a:rPr lang="es-ES" sz="2800" b="0" i="1" smtClean="0">
                        <a:latin typeface="Cambria Math" panose="02040503050406030204" pitchFamily="18" charset="0"/>
                      </a:rPr>
                      <m:t>=0 </m:t>
                    </m:r>
                  </m:oMath>
                </a14:m>
                <a:r>
                  <a:rPr lang="es-CL" sz="2800" dirty="0" smtClean="0"/>
                  <a:t>  	</a:t>
                </a:r>
                <a14:m>
                  <m:oMath xmlns:m="http://schemas.openxmlformats.org/officeDocument/2006/math">
                    <m:nary>
                      <m:naryPr>
                        <m:chr m:val="∑"/>
                        <m:subHide m:val="on"/>
                        <m:supHide m:val="on"/>
                        <m:ctrlPr>
                          <a:rPr lang="es-CL" sz="2800" i="1">
                            <a:latin typeface="Cambria Math" panose="02040503050406030204" pitchFamily="18" charset="0"/>
                          </a:rPr>
                        </m:ctrlPr>
                      </m:naryPr>
                      <m:sub/>
                      <m:sup/>
                      <m:e>
                        <m:sSub>
                          <m:sSubPr>
                            <m:ctrlPr>
                              <a:rPr lang="es-CL" sz="2800" i="1">
                                <a:latin typeface="Cambria Math" panose="02040503050406030204" pitchFamily="18" charset="0"/>
                              </a:rPr>
                            </m:ctrlPr>
                          </m:sSubPr>
                          <m:e>
                            <m:r>
                              <a:rPr lang="es-ES" sz="2800" i="1">
                                <a:latin typeface="Cambria Math" panose="02040503050406030204" pitchFamily="18" charset="0"/>
                              </a:rPr>
                              <m:t>𝐹</m:t>
                            </m:r>
                          </m:e>
                          <m:sub>
                            <m:r>
                              <a:rPr lang="es-ES" sz="2800" b="0" i="1" smtClean="0">
                                <a:latin typeface="Cambria Math" panose="02040503050406030204" pitchFamily="18" charset="0"/>
                              </a:rPr>
                              <m:t>𝑦</m:t>
                            </m:r>
                          </m:sub>
                        </m:sSub>
                      </m:e>
                    </m:nary>
                    <m:r>
                      <a:rPr lang="es-ES" sz="2800" i="1">
                        <a:latin typeface="Cambria Math" panose="02040503050406030204" pitchFamily="18" charset="0"/>
                      </a:rPr>
                      <m:t>=0 </m:t>
                    </m:r>
                  </m:oMath>
                </a14:m>
                <a:r>
                  <a:rPr lang="es-CL" sz="2800" dirty="0" smtClean="0"/>
                  <a:t>         	</a:t>
                </a:r>
                <a14:m>
                  <m:oMath xmlns:m="http://schemas.openxmlformats.org/officeDocument/2006/math">
                    <m:nary>
                      <m:naryPr>
                        <m:chr m:val="∑"/>
                        <m:subHide m:val="on"/>
                        <m:supHide m:val="on"/>
                        <m:ctrlPr>
                          <a:rPr lang="es-CL" sz="2800" i="1">
                            <a:latin typeface="Cambria Math" panose="02040503050406030204" pitchFamily="18" charset="0"/>
                          </a:rPr>
                        </m:ctrlPr>
                      </m:naryPr>
                      <m:sub/>
                      <m:sup/>
                      <m:e>
                        <m:sSub>
                          <m:sSubPr>
                            <m:ctrlPr>
                              <a:rPr lang="es-CL" sz="2800" i="1">
                                <a:latin typeface="Cambria Math" panose="02040503050406030204" pitchFamily="18" charset="0"/>
                              </a:rPr>
                            </m:ctrlPr>
                          </m:sSubPr>
                          <m:e>
                            <m:r>
                              <a:rPr lang="es-ES" sz="2800" i="1">
                                <a:latin typeface="Cambria Math" panose="02040503050406030204" pitchFamily="18" charset="0"/>
                              </a:rPr>
                              <m:t>𝐹</m:t>
                            </m:r>
                          </m:e>
                          <m:sub>
                            <m:r>
                              <a:rPr lang="es-ES" sz="2800" b="0" i="1" smtClean="0">
                                <a:latin typeface="Cambria Math" panose="02040503050406030204" pitchFamily="18" charset="0"/>
                              </a:rPr>
                              <m:t>𝑧</m:t>
                            </m:r>
                          </m:sub>
                        </m:sSub>
                      </m:e>
                    </m:nary>
                    <m:r>
                      <a:rPr lang="es-ES" sz="2800" i="1">
                        <a:latin typeface="Cambria Math" panose="02040503050406030204" pitchFamily="18" charset="0"/>
                      </a:rPr>
                      <m:t>=0 </m:t>
                    </m:r>
                  </m:oMath>
                </a14:m>
                <a:r>
                  <a:rPr lang="es-CL" sz="2800" dirty="0" smtClean="0"/>
                  <a:t>	</a:t>
                </a:r>
                <a:endParaRPr lang="es-CL" sz="2800" dirty="0"/>
              </a:p>
              <a:p>
                <a:r>
                  <a:rPr lang="es-CL" sz="2800" dirty="0" smtClean="0"/>
                  <a:t> la segunda condición , se denomina condición de la torca.</a:t>
                </a:r>
              </a:p>
              <a:p>
                <a:r>
                  <a:rPr lang="es-CL" sz="2800" dirty="0" smtClean="0"/>
                  <a:t>Si se toma un eje perpendicular al plano  de las fuerzas coplanares . Las torcas que tienden a producir una rotación  en el sentido del reloj  se consideran negativas y las que producen una rotación  contra el sentido del reloj  son positivas</a:t>
                </a:r>
              </a:p>
              <a:p>
                <a:r>
                  <a:rPr lang="es-CL" sz="2800" dirty="0" smtClean="0"/>
                  <a:t>Las suma de todas las torcas  que actúan sobre el objeto deben ser cero</a:t>
                </a:r>
              </a:p>
              <a:p>
                <a14:m>
                  <m:oMath xmlns:m="http://schemas.openxmlformats.org/officeDocument/2006/math">
                    <m:nary>
                      <m:naryPr>
                        <m:chr m:val="∑"/>
                        <m:subHide m:val="on"/>
                        <m:supHide m:val="on"/>
                        <m:ctrlPr>
                          <a:rPr lang="es-CL" sz="2800" i="1" smtClean="0">
                            <a:latin typeface="Cambria Math" panose="02040503050406030204" pitchFamily="18" charset="0"/>
                          </a:rPr>
                        </m:ctrlPr>
                      </m:naryPr>
                      <m:sub/>
                      <m:sup/>
                      <m:e>
                        <m:r>
                          <a:rPr lang="es-CL" sz="2800" i="1" smtClean="0">
                            <a:latin typeface="Cambria Math" panose="02040503050406030204" pitchFamily="18" charset="0"/>
                            <a:ea typeface="Cambria Math" panose="02040503050406030204" pitchFamily="18" charset="0"/>
                          </a:rPr>
                          <m:t>𝜏</m:t>
                        </m:r>
                        <m:r>
                          <a:rPr lang="es-ES" sz="2800" b="0" i="1" smtClean="0">
                            <a:latin typeface="Cambria Math" panose="02040503050406030204" pitchFamily="18" charset="0"/>
                            <a:ea typeface="Cambria Math" panose="02040503050406030204" pitchFamily="18" charset="0"/>
                          </a:rPr>
                          <m:t>=0</m:t>
                        </m:r>
                      </m:e>
                    </m:nary>
                  </m:oMath>
                </a14:m>
                <a:r>
                  <a:rPr lang="es-CL" sz="2800" dirty="0" smtClean="0"/>
                  <a:t>		</a:t>
                </a:r>
                <a:endParaRPr lang="es-CL" sz="2800"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186265" y="999067"/>
                <a:ext cx="11887201" cy="4050792"/>
              </a:xfrm>
              <a:blipFill rotWithShape="0">
                <a:blip r:embed="rId2"/>
                <a:stretch>
                  <a:fillRect l="-718" t="-2861" r="-359" b="-47289"/>
                </a:stretch>
              </a:blipFill>
            </p:spPr>
            <p:txBody>
              <a:bodyPr/>
              <a:lstStyle/>
              <a:p>
                <a:r>
                  <a:rPr lang="es-CL">
                    <a:noFill/>
                  </a:rPr>
                  <a:t> </a:t>
                </a:r>
              </a:p>
            </p:txBody>
          </p:sp>
        </mc:Fallback>
      </mc:AlternateContent>
    </p:spTree>
    <p:extLst>
      <p:ext uri="{BB962C8B-B14F-4D97-AF65-F5344CB8AC3E}">
        <p14:creationId xmlns:p14="http://schemas.microsoft.com/office/powerpoint/2010/main" val="1371137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61847" y="478873"/>
            <a:ext cx="11206819" cy="5244593"/>
          </a:xfrm>
        </p:spPr>
        <p:txBody>
          <a:bodyPr>
            <a:normAutofit/>
          </a:bodyPr>
          <a:lstStyle/>
          <a:p>
            <a:r>
              <a:rPr lang="es-ES_tradnl" sz="3200" b="1" dirty="0">
                <a:solidFill>
                  <a:srgbClr val="7030A0"/>
                </a:solidFill>
              </a:rPr>
              <a:t>LA POSICION DE LOS EJES ES ARBITRARIA</a:t>
            </a:r>
            <a:r>
              <a:rPr lang="es-ES_tradnl" dirty="0" smtClean="0"/>
              <a:t>:</a:t>
            </a:r>
          </a:p>
          <a:p>
            <a:r>
              <a:rPr lang="es-ES_tradnl" dirty="0" smtClean="0"/>
              <a:t> </a:t>
            </a:r>
            <a:r>
              <a:rPr lang="es-ES_tradnl" sz="2800" dirty="0"/>
              <a:t>si la suma de las torcas que actúan sobre un cuerpo es cero para un determinado eje y se cumple la condición de las fuerzas, esta será cero para todo eje paralelo al primero. Generalmente se escoge el eje  de tal forma que la línea de acción de la fuerza desconocida pase por la intersección del eje de rotación y el plano de las fuerzas. Entonces el ángulo entre teta y F es cero, de tal manera que la fuerza desconocida ejerce una torca cero y por lo tanto no aparece en la ecuación de la torca.</a:t>
            </a:r>
            <a:endParaRPr lang="es-CL" sz="2800" dirty="0"/>
          </a:p>
          <a:p>
            <a:endParaRPr lang="es-CL" dirty="0"/>
          </a:p>
        </p:txBody>
      </p:sp>
    </p:spTree>
    <p:extLst>
      <p:ext uri="{BB962C8B-B14F-4D97-AF65-F5344CB8AC3E}">
        <p14:creationId xmlns:p14="http://schemas.microsoft.com/office/powerpoint/2010/main" val="587692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29581" y="299995"/>
            <a:ext cx="10058400" cy="6224864"/>
          </a:xfrm>
        </p:spPr>
        <p:txBody>
          <a:bodyPr>
            <a:normAutofit/>
          </a:bodyPr>
          <a:lstStyle/>
          <a:p>
            <a:r>
              <a:rPr lang="es-CL" sz="3600" dirty="0">
                <a:solidFill>
                  <a:srgbClr val="002060"/>
                </a:solidFill>
              </a:rPr>
              <a:t>METODO DE RESOLUCION DE PROBLEMAS (FUERZAS CONCURRENTES): </a:t>
            </a:r>
            <a:endParaRPr lang="es-CL" sz="3600" dirty="0" smtClean="0">
              <a:solidFill>
                <a:srgbClr val="002060"/>
              </a:solidFill>
            </a:endParaRPr>
          </a:p>
          <a:p>
            <a:r>
              <a:rPr lang="es-CL" sz="2400" dirty="0" smtClean="0"/>
              <a:t>(</a:t>
            </a:r>
            <a:r>
              <a:rPr lang="es-CL" sz="2400" dirty="0"/>
              <a:t>1) aislar el objeto a </a:t>
            </a:r>
            <a:r>
              <a:rPr lang="es-CL" sz="2400" dirty="0" smtClean="0"/>
              <a:t>estudiar</a:t>
            </a:r>
          </a:p>
          <a:p>
            <a:r>
              <a:rPr lang="es-CL" sz="2400" dirty="0" smtClean="0"/>
              <a:t> </a:t>
            </a:r>
            <a:r>
              <a:rPr lang="es-CL" sz="2400" dirty="0"/>
              <a:t>(2) mostrar, en un diagrama las fuerzas que actúan sobre el cuerpo aislado (diagrama de cuerpo libre). </a:t>
            </a:r>
            <a:endParaRPr lang="es-CL" sz="2400" dirty="0" smtClean="0"/>
          </a:p>
          <a:p>
            <a:r>
              <a:rPr lang="es-CL" sz="2400" dirty="0" smtClean="0"/>
              <a:t>(</a:t>
            </a:r>
            <a:r>
              <a:rPr lang="es-CL" sz="2400" dirty="0"/>
              <a:t>3) encontrar las componentes </a:t>
            </a:r>
            <a:endParaRPr lang="es-CL" sz="2400" dirty="0" smtClean="0"/>
          </a:p>
          <a:p>
            <a:r>
              <a:rPr lang="es-CL" sz="2400" dirty="0" smtClean="0"/>
              <a:t>rectangulares </a:t>
            </a:r>
            <a:r>
              <a:rPr lang="es-CL" sz="2400" dirty="0"/>
              <a:t>de cada fuerza </a:t>
            </a:r>
            <a:endParaRPr lang="es-CL" sz="2400" dirty="0" smtClean="0"/>
          </a:p>
          <a:p>
            <a:r>
              <a:rPr lang="es-CL" sz="2400" dirty="0" smtClean="0"/>
              <a:t>(</a:t>
            </a:r>
            <a:r>
              <a:rPr lang="es-CL" sz="2400" dirty="0"/>
              <a:t>4) escribir la primera </a:t>
            </a:r>
            <a:r>
              <a:rPr lang="es-CL" sz="2400" dirty="0" smtClean="0"/>
              <a:t>condición</a:t>
            </a:r>
          </a:p>
          <a:p>
            <a:r>
              <a:rPr lang="es-CL" sz="2400" dirty="0" smtClean="0"/>
              <a:t> </a:t>
            </a:r>
            <a:r>
              <a:rPr lang="es-CL" sz="2400" dirty="0"/>
              <a:t>de equilibrio en forma </a:t>
            </a:r>
            <a:r>
              <a:rPr lang="es-CL" sz="2400" dirty="0" smtClean="0"/>
              <a:t>de</a:t>
            </a:r>
          </a:p>
          <a:p>
            <a:r>
              <a:rPr lang="es-CL" sz="2400" dirty="0" smtClean="0"/>
              <a:t> </a:t>
            </a:r>
            <a:r>
              <a:rPr lang="es-CL" sz="2400" dirty="0"/>
              <a:t>ecuación </a:t>
            </a:r>
            <a:endParaRPr lang="es-CL" sz="2400" dirty="0" smtClean="0"/>
          </a:p>
          <a:p>
            <a:r>
              <a:rPr lang="es-CL" sz="2400" dirty="0" smtClean="0"/>
              <a:t>(</a:t>
            </a:r>
            <a:r>
              <a:rPr lang="es-CL" sz="2400" dirty="0"/>
              <a:t>5) resolver para determinar </a:t>
            </a:r>
            <a:r>
              <a:rPr lang="es-CL" sz="2400" dirty="0" smtClean="0"/>
              <a:t>las</a:t>
            </a:r>
          </a:p>
          <a:p>
            <a:r>
              <a:rPr lang="es-CL" sz="2400" dirty="0" smtClean="0"/>
              <a:t> </a:t>
            </a:r>
            <a:r>
              <a:rPr lang="es-CL" sz="2400" dirty="0"/>
              <a:t>cantidades requeridas</a:t>
            </a:r>
          </a:p>
        </p:txBody>
      </p:sp>
      <p:pic>
        <p:nvPicPr>
          <p:cNvPr id="4" name="Picture 4" descr="Resultado de imagen para torca o momentum de una fuerz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5733" y="2545525"/>
            <a:ext cx="6536267" cy="3979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2495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74134" y="1337733"/>
            <a:ext cx="10058400" cy="4050792"/>
          </a:xfrm>
        </p:spPr>
        <p:txBody>
          <a:bodyPr/>
          <a:lstStyle/>
          <a:p>
            <a:pPr marL="0" indent="0">
              <a:buNone/>
            </a:pPr>
            <a:r>
              <a:rPr lang="es-ES" sz="2400" dirty="0" smtClean="0"/>
              <a:t>1.- Ejemplo de aplicación: calcule la torca  alrededor del eje A de la figura debida a cada una de las fuerzas.</a:t>
            </a:r>
          </a:p>
          <a:p>
            <a:endParaRPr lang="es-ES" dirty="0"/>
          </a:p>
        </p:txBody>
      </p:sp>
      <p:pic>
        <p:nvPicPr>
          <p:cNvPr id="1028" name="Picture 4" descr="Resultado de imagen para torca o momentum de una fuerz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3174" y="2165752"/>
            <a:ext cx="6787091" cy="3979334"/>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1015154" y="5899025"/>
            <a:ext cx="3179075" cy="492122"/>
          </a:xfrm>
          <a:prstGeom prst="rect">
            <a:avLst/>
          </a:prstGeom>
        </p:spPr>
        <p:txBody>
          <a:bodyPr wrap="none">
            <a:spAutoFit/>
          </a:bodyPr>
          <a:lstStyle/>
          <a:p>
            <a:pPr>
              <a:lnSpc>
                <a:spcPct val="115000"/>
              </a:lnSpc>
              <a:spcAft>
                <a:spcPts val="1000"/>
              </a:spcAft>
            </a:pPr>
            <a:r>
              <a:rPr lang="es-CL" sz="2400" dirty="0">
                <a:latin typeface="Calibri" panose="020F0502020204030204" pitchFamily="34" charset="0"/>
                <a:ea typeface="Calibri" panose="020F0502020204030204" pitchFamily="34" charset="0"/>
                <a:cs typeface="Times New Roman" panose="02020603050405020304" pitchFamily="18" charset="0"/>
              </a:rPr>
              <a:t>(-8.00 Nm,  +8.45Nm, 0)</a:t>
            </a:r>
            <a:endParaRPr lang="es-CL"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ítulo 1"/>
          <p:cNvSpPr>
            <a:spLocks noGrp="1"/>
          </p:cNvSpPr>
          <p:nvPr>
            <p:ph type="title"/>
          </p:nvPr>
        </p:nvSpPr>
        <p:spPr>
          <a:xfrm>
            <a:off x="474134" y="0"/>
            <a:ext cx="10058400" cy="1609344"/>
          </a:xfrm>
        </p:spPr>
        <p:txBody>
          <a:bodyPr/>
          <a:lstStyle/>
          <a:p>
            <a:r>
              <a:rPr lang="es-ES" dirty="0" smtClean="0"/>
              <a:t>Problemas de aplicación.</a:t>
            </a:r>
            <a:endParaRPr lang="es-CL" dirty="0"/>
          </a:p>
        </p:txBody>
      </p:sp>
    </p:spTree>
    <p:extLst>
      <p:ext uri="{BB962C8B-B14F-4D97-AF65-F5344CB8AC3E}">
        <p14:creationId xmlns:p14="http://schemas.microsoft.com/office/powerpoint/2010/main" val="2273067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73981" y="258741"/>
            <a:ext cx="10058400" cy="5388525"/>
          </a:xfrm>
        </p:spPr>
        <p:txBody>
          <a:bodyPr/>
          <a:lstStyle/>
          <a:p>
            <a:r>
              <a:rPr lang="es-CL" sz="2400" dirty="0"/>
              <a:t>2.- una viga uniforme pesa 200N y sostiene un objeto de 450N como se muestra en la figura. Calcular la magnitud de las fuerzas que ejercen sobre la viga las columnas de apoyo colocadas en los extremos.</a:t>
            </a:r>
          </a:p>
          <a:p>
            <a:endParaRPr lang="es-CL" dirty="0"/>
          </a:p>
        </p:txBody>
      </p:sp>
      <p:pic>
        <p:nvPicPr>
          <p:cNvPr id="4" name="Imagen 3"/>
          <p:cNvPicPr/>
          <p:nvPr/>
        </p:nvPicPr>
        <p:blipFill>
          <a:blip r:embed="rId2"/>
          <a:srcRect/>
          <a:stretch>
            <a:fillRect/>
          </a:stretch>
        </p:blipFill>
        <p:spPr bwMode="auto">
          <a:xfrm>
            <a:off x="4690533" y="1303867"/>
            <a:ext cx="6746345" cy="4978400"/>
          </a:xfrm>
          <a:prstGeom prst="rect">
            <a:avLst/>
          </a:prstGeom>
          <a:noFill/>
          <a:ln w="9525">
            <a:noFill/>
            <a:miter lim="800000"/>
            <a:headEnd/>
            <a:tailEnd/>
          </a:ln>
        </p:spPr>
      </p:pic>
      <p:sp>
        <p:nvSpPr>
          <p:cNvPr id="5" name="Rectángulo 4"/>
          <p:cNvSpPr/>
          <p:nvPr/>
        </p:nvSpPr>
        <p:spPr>
          <a:xfrm>
            <a:off x="1069848" y="5647267"/>
            <a:ext cx="1595309" cy="410882"/>
          </a:xfrm>
          <a:prstGeom prst="rect">
            <a:avLst/>
          </a:prstGeom>
        </p:spPr>
        <p:txBody>
          <a:bodyPr wrap="none">
            <a:spAutoFit/>
          </a:bodyPr>
          <a:lstStyle/>
          <a:p>
            <a:pPr>
              <a:lnSpc>
                <a:spcPct val="115000"/>
              </a:lnSpc>
              <a:spcAft>
                <a:spcPts val="1000"/>
              </a:spcAft>
            </a:pPr>
            <a:r>
              <a:rPr lang="es-CL" dirty="0">
                <a:latin typeface="Calibri" panose="020F0502020204030204" pitchFamily="34" charset="0"/>
                <a:ea typeface="Calibri" panose="020F0502020204030204" pitchFamily="34" charset="0"/>
                <a:cs typeface="Times New Roman" panose="02020603050405020304" pitchFamily="18" charset="0"/>
              </a:rPr>
              <a:t>(438N  ,  212N)</a:t>
            </a:r>
            <a:endParaRPr lang="es-CL"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779002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po de madera">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Madera</Template>
  <TotalTime>348</TotalTime>
  <Words>1633</Words>
  <Application>Microsoft Office PowerPoint</Application>
  <PresentationFormat>Panorámica</PresentationFormat>
  <Paragraphs>81</Paragraphs>
  <Slides>27</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27</vt:i4>
      </vt:variant>
    </vt:vector>
  </HeadingPairs>
  <TitlesOfParts>
    <vt:vector size="34" baseType="lpstr">
      <vt:lpstr>Calibri</vt:lpstr>
      <vt:lpstr>Cambria Math</vt:lpstr>
      <vt:lpstr>Rockwell</vt:lpstr>
      <vt:lpstr>Rockwell Condensed</vt:lpstr>
      <vt:lpstr>Times New Roman</vt:lpstr>
      <vt:lpstr>Wingdings</vt:lpstr>
      <vt:lpstr>Tipo de madera</vt:lpstr>
      <vt:lpstr>Torca o Momentum de una fuerza </vt:lpstr>
      <vt:lpstr>Fuerzas concurrentes.</vt:lpstr>
      <vt:lpstr>Presentación de PowerPoint</vt:lpstr>
      <vt:lpstr>Presentación de PowerPoint</vt:lpstr>
      <vt:lpstr>Condiciones de equilibrio</vt:lpstr>
      <vt:lpstr>Presentación de PowerPoint</vt:lpstr>
      <vt:lpstr>Presentación de PowerPoint</vt:lpstr>
      <vt:lpstr>Problemas de aplicación.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Torca o Momentum de una fuerza</dc:title>
  <dc:creator>Montoya</dc:creator>
  <cp:lastModifiedBy>elita</cp:lastModifiedBy>
  <cp:revision>11</cp:revision>
  <dcterms:created xsi:type="dcterms:W3CDTF">2018-05-29T15:15:42Z</dcterms:created>
  <dcterms:modified xsi:type="dcterms:W3CDTF">2020-09-14T02:53:38Z</dcterms:modified>
</cp:coreProperties>
</file>